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102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aisnstūris ar noapaļotiem stūriem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Taisnstūris ar noapaļotiem stūriem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Virsraksts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20" name="Apakšvirsraksts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v-LV" smtClean="0"/>
              <a:t>Rediģēt šablona apakšvirsraksta stilu</a:t>
            </a:r>
            <a:endParaRPr kumimoji="0" lang="en-US"/>
          </a:p>
        </p:txBody>
      </p:sp>
      <p:sp>
        <p:nvSpPr>
          <p:cNvPr id="19" name="Datuma vietturis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11" name="Slaida numura vietturis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isnstūris ar noapaļotiem stūriem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aisnstūris ar noapaļotiem stūriem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isnstūris ar noapaļotiem stūriem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aisnstūris ar noapaļotiem stūriem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aisnstūris ar vienu apaļu stūri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v-LV" smtClean="0"/>
              <a:t>Noklikšķiniet uz attēla ikonas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isnstūris ar noapaļotiem stūriem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aisnstūris ar noapaļotiem stūriem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Virsraksta vietturis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25" name="Datuma vietturis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D31C384-FFA0-4DF5-84D5-3E80026D14A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18" name="Kājenes vietturis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3C5C8DC-D261-46F9-B220-D346FE1B58DB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100" r:id="rId2"/>
    <p:sldLayoutId id="2147484101" r:id="rId3"/>
    <p:sldLayoutId id="2147484102" r:id="rId4"/>
    <p:sldLayoutId id="2147484103" r:id="rId5"/>
    <p:sldLayoutId id="2147484104" r:id="rId6"/>
    <p:sldLayoutId id="2147484105" r:id="rId7"/>
    <p:sldLayoutId id="2147484106" r:id="rId8"/>
    <p:sldLayoutId id="2147484107" r:id="rId9"/>
    <p:sldLayoutId id="2147484108" r:id="rId10"/>
    <p:sldLayoutId id="214748410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Sociālo un </a:t>
            </a:r>
            <a:r>
              <a:rPr lang="lv-LV" dirty="0" smtClean="0"/>
              <a:t>sadzīves </a:t>
            </a:r>
            <a:r>
              <a:rPr lang="lv-LV" dirty="0"/>
              <a:t>iemaņu </a:t>
            </a:r>
            <a:r>
              <a:rPr lang="lv-LV" dirty="0" smtClean="0"/>
              <a:t>veidošana </a:t>
            </a:r>
            <a:r>
              <a:rPr lang="lv-LV" dirty="0"/>
              <a:t>bērniem ar autismu.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231" y="4286610"/>
            <a:ext cx="10363200" cy="1259947"/>
          </a:xfrm>
        </p:spPr>
        <p:txBody>
          <a:bodyPr>
            <a:normAutofit fontScale="85000" lnSpcReduction="20000"/>
          </a:bodyPr>
          <a:lstStyle/>
          <a:p>
            <a:r>
              <a:rPr lang="lv-LV" dirty="0" smtClean="0"/>
              <a:t>Rīgas </a:t>
            </a:r>
            <a:r>
              <a:rPr lang="lv-LV" dirty="0"/>
              <a:t>pirmsskolas izglītības iestāde «</a:t>
            </a:r>
            <a:r>
              <a:rPr lang="lv-LV" dirty="0" err="1"/>
              <a:t>Dardedze</a:t>
            </a:r>
            <a:r>
              <a:rPr lang="lv-LV" dirty="0"/>
              <a:t>»</a:t>
            </a:r>
          </a:p>
          <a:p>
            <a:endParaRPr lang="lv-LV" dirty="0" smtClean="0"/>
          </a:p>
          <a:p>
            <a:r>
              <a:rPr lang="lv-LV" dirty="0" smtClean="0"/>
              <a:t>Speciālais pedagogs</a:t>
            </a:r>
            <a:endParaRPr lang="lv-LV" dirty="0"/>
          </a:p>
          <a:p>
            <a:r>
              <a:rPr lang="lv-LV" sz="2600" dirty="0" err="1"/>
              <a:t>Inna</a:t>
            </a:r>
            <a:r>
              <a:rPr lang="lv-LV" sz="2600" dirty="0"/>
              <a:t> </a:t>
            </a:r>
            <a:r>
              <a:rPr lang="lv-LV" sz="2600" dirty="0" err="1" smtClean="0"/>
              <a:t>Krasiļņikova</a:t>
            </a:r>
            <a:endParaRPr lang="lv-LV" sz="2600" dirty="0" smtClean="0"/>
          </a:p>
          <a:p>
            <a:r>
              <a:rPr lang="lv-LV" sz="2100" dirty="0"/>
              <a:t>Konsultācija</a:t>
            </a:r>
          </a:p>
        </p:txBody>
      </p:sp>
    </p:spTree>
    <p:extLst>
      <p:ext uri="{BB962C8B-B14F-4D97-AF65-F5344CB8AC3E}">
        <p14:creationId xmlns:p14="http://schemas.microsoft.com/office/powerpoint/2010/main" val="4461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118"/>
            <a:ext cx="10515600" cy="4951845"/>
          </a:xfrm>
        </p:spPr>
        <p:txBody>
          <a:bodyPr>
            <a:normAutofit fontScale="92500" lnSpcReduction="20000"/>
          </a:bodyPr>
          <a:lstStyle/>
          <a:p>
            <a:r>
              <a:rPr lang="lv-LV" dirty="0" smtClean="0"/>
              <a:t>Grūtībām bērnam </a:t>
            </a:r>
            <a:r>
              <a:rPr lang="lv-LV" dirty="0"/>
              <a:t>kontaktēties</a:t>
            </a:r>
          </a:p>
          <a:p>
            <a:r>
              <a:rPr lang="lv-LV" dirty="0"/>
              <a:t>Grūtībām</a:t>
            </a:r>
            <a:r>
              <a:rPr lang="ru-RU" dirty="0"/>
              <a:t> </a:t>
            </a:r>
            <a:r>
              <a:rPr lang="lv-LV" dirty="0" smtClean="0"/>
              <a:t>bērnam patvaļīgi </a:t>
            </a:r>
            <a:r>
              <a:rPr lang="lv-LV" dirty="0"/>
              <a:t>uzturēt uzmanību un koncentrēties</a:t>
            </a:r>
          </a:p>
          <a:p>
            <a:r>
              <a:rPr lang="lv-LV" dirty="0" smtClean="0"/>
              <a:t>Bērna bailēm</a:t>
            </a:r>
            <a:endParaRPr lang="lv-LV" dirty="0"/>
          </a:p>
          <a:p>
            <a:r>
              <a:rPr lang="lv-LV" dirty="0" smtClean="0"/>
              <a:t>Bērna motorikas</a:t>
            </a:r>
            <a:r>
              <a:rPr lang="lv-LV" dirty="0"/>
              <a:t>, muskulatūras tonusa</a:t>
            </a:r>
            <a:r>
              <a:rPr lang="ru-RU" dirty="0"/>
              <a:t> </a:t>
            </a:r>
            <a:r>
              <a:rPr lang="lv-LV" dirty="0"/>
              <a:t>traucējumiem, kopēju motorisku neveiklību</a:t>
            </a:r>
          </a:p>
          <a:p>
            <a:r>
              <a:rPr lang="lv-LV" dirty="0" smtClean="0"/>
              <a:t>Bērna nespēju </a:t>
            </a:r>
            <a:r>
              <a:rPr lang="en-GB" dirty="0" err="1" smtClean="0"/>
              <a:t>atdar</a:t>
            </a:r>
            <a:r>
              <a:rPr lang="lv-LV" dirty="0"/>
              <a:t>ināt citus</a:t>
            </a:r>
          </a:p>
          <a:p>
            <a:r>
              <a:rPr lang="lv-LV" dirty="0"/>
              <a:t>Vecāku b</a:t>
            </a:r>
            <a:r>
              <a:rPr lang="en-GB" dirty="0"/>
              <a:t>ail</a:t>
            </a:r>
            <a:r>
              <a:rPr lang="lv-LV" dirty="0"/>
              <a:t>ēm zaudēt kontaktu ar bērnu, bailes no negatīvisma izpausmēm</a:t>
            </a:r>
          </a:p>
          <a:p>
            <a:r>
              <a:rPr lang="lv-LV" dirty="0" smtClean="0"/>
              <a:t>Bērna </a:t>
            </a:r>
            <a:r>
              <a:rPr lang="lv-LV" dirty="0" err="1" smtClean="0"/>
              <a:t>nepārliecinātība</a:t>
            </a:r>
            <a:r>
              <a:rPr lang="lv-LV" dirty="0" smtClean="0"/>
              <a:t> </a:t>
            </a:r>
            <a:r>
              <a:rPr lang="lv-LV" dirty="0"/>
              <a:t>par rezultātu </a:t>
            </a:r>
            <a:r>
              <a:rPr lang="lv-LV" dirty="0" err="1" smtClean="0"/>
              <a:t>pārveršās</a:t>
            </a:r>
            <a:r>
              <a:rPr lang="lv-LV" dirty="0" smtClean="0"/>
              <a:t> </a:t>
            </a:r>
            <a:r>
              <a:rPr lang="lv-LV" dirty="0"/>
              <a:t>par atkarību no vecāku atbalsta</a:t>
            </a:r>
          </a:p>
          <a:p>
            <a:r>
              <a:rPr lang="lv-LV" dirty="0" smtClean="0"/>
              <a:t>Bērna neveiksmes </a:t>
            </a:r>
            <a:r>
              <a:rPr lang="lv-LV" dirty="0"/>
              <a:t>rada protestu pret atkārtotiem mēģinājumiem kaut ko darīt 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4115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Par iemaņu </a:t>
            </a:r>
            <a:r>
              <a:rPr lang="lv-LV" dirty="0" smtClean="0"/>
              <a:t>veidošanas </a:t>
            </a:r>
            <a:r>
              <a:rPr lang="lv-LV" dirty="0"/>
              <a:t>pamatu kalpo:</a:t>
            </a:r>
          </a:p>
        </p:txBody>
      </p:sp>
    </p:spTree>
    <p:extLst>
      <p:ext uri="{BB962C8B-B14F-4D97-AF65-F5344CB8AC3E}">
        <p14:creationId xmlns:p14="http://schemas.microsoft.com/office/powerpoint/2010/main" val="45554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3926"/>
            <a:ext cx="10515600" cy="5443037"/>
          </a:xfrm>
        </p:spPr>
        <p:txBody>
          <a:bodyPr>
            <a:normAutofit fontScale="92500" lnSpcReduction="20000"/>
          </a:bodyPr>
          <a:lstStyle/>
          <a:p>
            <a:r>
              <a:rPr lang="lv-LV" dirty="0"/>
              <a:t>Emocionālais kontakts ar bērnu, viņa problēmu izpratne</a:t>
            </a:r>
          </a:p>
          <a:p>
            <a:r>
              <a:rPr lang="lv-LV" dirty="0" smtClean="0"/>
              <a:t>Bērnu piesaiste </a:t>
            </a:r>
            <a:r>
              <a:rPr lang="lv-LV" dirty="0"/>
              <a:t>pie darbiem, kas viņam pa spēkam, tādejādi izveidot situācijas, kad bērns tiek pie panākumiem</a:t>
            </a:r>
          </a:p>
          <a:p>
            <a:r>
              <a:rPr lang="lv-LV" dirty="0"/>
              <a:t>Secīga darbību izpilde un </a:t>
            </a:r>
            <a:r>
              <a:rPr lang="en-GB" dirty="0" err="1"/>
              <a:t>izseko</a:t>
            </a:r>
            <a:r>
              <a:rPr lang="lv-LV" dirty="0"/>
              <a:t>šana, lai līdz galam pabeigtu iesākto</a:t>
            </a:r>
          </a:p>
          <a:p>
            <a:r>
              <a:rPr lang="lv-LV" dirty="0" smtClean="0"/>
              <a:t>Ļaut bērnam būt </a:t>
            </a:r>
            <a:r>
              <a:rPr lang="lv-LV" dirty="0"/>
              <a:t>patstāvīgam</a:t>
            </a:r>
          </a:p>
          <a:p>
            <a:r>
              <a:rPr lang="lv-LV" dirty="0"/>
              <a:t>Plāna sastādīšana</a:t>
            </a:r>
            <a:r>
              <a:rPr lang="ru-RU" dirty="0"/>
              <a:t> </a:t>
            </a:r>
            <a:r>
              <a:rPr lang="en-GB" dirty="0"/>
              <a:t>(</a:t>
            </a:r>
            <a:r>
              <a:rPr lang="lv-LV" dirty="0"/>
              <a:t>dienas režīms, nodarbību intensitāte, bērna laika organizācija</a:t>
            </a:r>
            <a:r>
              <a:rPr lang="en-GB" dirty="0"/>
              <a:t>)</a:t>
            </a:r>
            <a:endParaRPr lang="lv-LV" dirty="0"/>
          </a:p>
          <a:p>
            <a:r>
              <a:rPr lang="lv-LV" dirty="0"/>
              <a:t>Rutīnas situāciju atkārtošana dienu pēc dienas</a:t>
            </a:r>
          </a:p>
          <a:p>
            <a:r>
              <a:rPr lang="lv-LV" dirty="0" smtClean="0"/>
              <a:t>Pareizi noteikta pieļaujama slodze atbilstoša </a:t>
            </a:r>
            <a:r>
              <a:rPr lang="lv-LV" dirty="0"/>
              <a:t>bērna </a:t>
            </a:r>
            <a:r>
              <a:rPr lang="lv-LV" dirty="0" smtClean="0"/>
              <a:t>vecumam </a:t>
            </a:r>
            <a:endParaRPr lang="lv-LV" dirty="0"/>
          </a:p>
          <a:p>
            <a:r>
              <a:rPr lang="lv-LV" dirty="0" smtClean="0"/>
              <a:t>Bērna </a:t>
            </a:r>
            <a:r>
              <a:rPr lang="lv-LV" dirty="0"/>
              <a:t>spontānās </a:t>
            </a:r>
            <a:r>
              <a:rPr lang="lv-LV" dirty="0" smtClean="0"/>
              <a:t>intereses izmantošana pret </a:t>
            </a:r>
            <a:r>
              <a:rPr lang="lv-LV" dirty="0"/>
              <a:t>apkārt </a:t>
            </a:r>
            <a:r>
              <a:rPr lang="lv-LV" dirty="0" smtClean="0"/>
              <a:t>notiekošo</a:t>
            </a:r>
          </a:p>
          <a:p>
            <a:r>
              <a:rPr lang="lv-LV" dirty="0" smtClean="0"/>
              <a:t>Bērna gatavība </a:t>
            </a:r>
            <a:r>
              <a:rPr lang="lv-LV" dirty="0"/>
              <a:t>izmantot </a:t>
            </a:r>
            <a:r>
              <a:rPr lang="lv-LV" dirty="0" smtClean="0"/>
              <a:t>dažādas </a:t>
            </a:r>
            <a:r>
              <a:rPr lang="lv-LV" dirty="0"/>
              <a:t>situācijas, lai gūtu panākumus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2828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Izmantotā literatūra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685800"/>
            <a:ext cx="10911840" cy="4032504"/>
          </a:xfrm>
        </p:spPr>
        <p:txBody>
          <a:bodyPr/>
          <a:lstStyle/>
          <a:p>
            <a:r>
              <a:rPr lang="lv-LV" sz="2600" dirty="0"/>
              <a:t>Anika Miltuze, Dr.Psych, LU «Agrīnā pirmsskolas vecuma bērnu uzvedības psiholoģiskie pamati»</a:t>
            </a:r>
          </a:p>
          <a:p>
            <a:r>
              <a:rPr lang="lv-LV" sz="2600" dirty="0"/>
              <a:t>O. </a:t>
            </a:r>
            <a:r>
              <a:rPr lang="lv-LV" sz="2600" dirty="0" err="1"/>
              <a:t>Nikoļskaja</a:t>
            </a:r>
            <a:r>
              <a:rPr lang="ru-RU" sz="2600" dirty="0"/>
              <a:t>, </a:t>
            </a:r>
            <a:r>
              <a:rPr lang="lv-LV" sz="2600" dirty="0"/>
              <a:t>E. </a:t>
            </a:r>
            <a:r>
              <a:rPr lang="lv-LV" sz="2600" dirty="0" err="1"/>
              <a:t>Bajenskaja</a:t>
            </a:r>
            <a:r>
              <a:rPr lang="ru-RU" sz="2600" dirty="0"/>
              <a:t>, </a:t>
            </a:r>
            <a:r>
              <a:rPr lang="lv-LV" sz="2600" dirty="0"/>
              <a:t>M. </a:t>
            </a:r>
            <a:r>
              <a:rPr lang="lv-LV" sz="2600" dirty="0" err="1"/>
              <a:t>Libling</a:t>
            </a:r>
            <a:r>
              <a:rPr lang="ru-RU" sz="2600" dirty="0"/>
              <a:t> «</a:t>
            </a:r>
            <a:r>
              <a:rPr lang="lv-LV" sz="2600" dirty="0" err="1"/>
              <a:t>Autisks</a:t>
            </a:r>
            <a:r>
              <a:rPr lang="lv-LV" sz="2600" dirty="0"/>
              <a:t> bērns</a:t>
            </a:r>
            <a:r>
              <a:rPr lang="ru-RU" sz="2600" dirty="0"/>
              <a:t>: </a:t>
            </a:r>
            <a:r>
              <a:rPr lang="lv-LV" sz="2600" dirty="0"/>
              <a:t>palīdzības ceļi</a:t>
            </a:r>
            <a:r>
              <a:rPr lang="ru-RU" sz="2600" dirty="0"/>
              <a:t>»</a:t>
            </a:r>
          </a:p>
          <a:p>
            <a:r>
              <a:rPr lang="lv-LV" sz="2600" dirty="0"/>
              <a:t>M. </a:t>
            </a:r>
            <a:r>
              <a:rPr lang="lv-LV" sz="2600" dirty="0" err="1"/>
              <a:t>Vedeņina</a:t>
            </a:r>
            <a:r>
              <a:rPr lang="ru-RU" sz="2600" dirty="0"/>
              <a:t> «</a:t>
            </a:r>
            <a:r>
              <a:rPr lang="lv-LV" sz="2600" dirty="0"/>
              <a:t>Uzvedības terapijas metožu adaptācija  sociālo sadzīves iemaņu veidošanai bērniem ar </a:t>
            </a:r>
            <a:r>
              <a:rPr lang="lv-LV" sz="2600" dirty="0" err="1"/>
              <a:t>autismu</a:t>
            </a:r>
            <a:r>
              <a:rPr lang="ru-RU" sz="2600" dirty="0"/>
              <a:t>»</a:t>
            </a:r>
            <a:endParaRPr lang="en-US" sz="26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309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Ēdināšana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25% zīdaiņu novēro problēmas ar ēdienu (alerģijas, atteikšanos no mātes piena)</a:t>
            </a:r>
          </a:p>
          <a:p>
            <a:r>
              <a:rPr lang="lv-LV" dirty="0"/>
              <a:t>Problēmas ar ēdināšanu pirmsskolas vecuma bērniem:</a:t>
            </a:r>
          </a:p>
          <a:p>
            <a:pPr lvl="2"/>
            <a:r>
              <a:rPr lang="lv-LV" dirty="0"/>
              <a:t>Nevēlēšanās sēdēt pie galda</a:t>
            </a:r>
          </a:p>
          <a:p>
            <a:pPr lvl="2"/>
            <a:r>
              <a:rPr lang="lv-LV" dirty="0"/>
              <a:t>Atteikšanās no ēdiena</a:t>
            </a:r>
          </a:p>
          <a:p>
            <a:pPr lvl="2"/>
            <a:r>
              <a:rPr lang="lv-LV" dirty="0"/>
              <a:t>Atteikšanās no noteiktiem produktiem</a:t>
            </a:r>
          </a:p>
          <a:p>
            <a:pPr lvl="2"/>
            <a:r>
              <a:rPr lang="lv-LV" dirty="0"/>
              <a:t>Izvēlas tikai viena veida ēdienus</a:t>
            </a:r>
          </a:p>
          <a:p>
            <a:pPr lvl="2"/>
            <a:r>
              <a:rPr lang="lv-LV" dirty="0"/>
              <a:t>Rotaļāšanās ar ēdienu, tā izmētāšana			</a:t>
            </a:r>
          </a:p>
        </p:txBody>
      </p:sp>
    </p:spTree>
    <p:extLst>
      <p:ext uri="{BB962C8B-B14F-4D97-AF65-F5344CB8AC3E}">
        <p14:creationId xmlns:p14="http://schemas.microsoft.com/office/powerpoint/2010/main" val="8609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Edināšana - ieteikumi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Uzturēt noteiktu ēšanas režīmu</a:t>
            </a:r>
          </a:p>
          <a:p>
            <a:r>
              <a:rPr lang="lv-LV" dirty="0"/>
              <a:t>Nepiedāvāt ēdienu kā mierinājumu</a:t>
            </a:r>
          </a:p>
          <a:p>
            <a:r>
              <a:rPr lang="lv-LV" dirty="0"/>
              <a:t>Neievilkt ēdienreizes</a:t>
            </a:r>
          </a:p>
          <a:p>
            <a:r>
              <a:rPr lang="lv-LV" dirty="0"/>
              <a:t>Mudināt bērnu pašam ēst</a:t>
            </a:r>
          </a:p>
          <a:p>
            <a:r>
              <a:rPr lang="lv-LV" dirty="0"/>
              <a:t>Nereaģēt asi, ja ēdiens nokrīt uz grīdas</a:t>
            </a:r>
          </a:p>
          <a:p>
            <a:r>
              <a:rPr lang="lv-LV" dirty="0"/>
              <a:t>Ierobežot sulu un piena daudzumus</a:t>
            </a:r>
          </a:p>
          <a:p>
            <a:r>
              <a:rPr lang="lv-LV" dirty="0"/>
              <a:t>Iesaistīt bērnu ēdiena pagatavošanas procesā</a:t>
            </a:r>
          </a:p>
          <a:p>
            <a:r>
              <a:rPr lang="lv-LV" dirty="0"/>
              <a:t>Nepiespiest apēst visu, kas ir uz šķīvja</a:t>
            </a:r>
          </a:p>
        </p:txBody>
      </p:sp>
    </p:spTree>
    <p:extLst>
      <p:ext uri="{BB962C8B-B14F-4D97-AF65-F5344CB8AC3E}">
        <p14:creationId xmlns:p14="http://schemas.microsoft.com/office/powerpoint/2010/main" val="315982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Miega traucējumi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Visi bērni ik pa laikam pamostas, bet tie, kam nav miega problēmu, ir spējīgi paši aizmigt. Tie, kam ir problēmas prasa, lai viņus mierina</a:t>
            </a:r>
          </a:p>
          <a:p>
            <a:r>
              <a:rPr lang="lv-LV" dirty="0"/>
              <a:t>Tādejādi galvenā problēma ir tā, ka bērns nevar pats sevi nomierināt</a:t>
            </a:r>
          </a:p>
          <a:p>
            <a:r>
              <a:rPr lang="lv-LV" dirty="0"/>
              <a:t>15 – 20% pirmsskolas vecuma bērniem novēro problēmas ar miegu</a:t>
            </a:r>
          </a:p>
          <a:p>
            <a:pPr marL="0" indent="0">
              <a:buNone/>
            </a:pP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8043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Miegs - ieteikumi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Uzturēt režīmu ar noteiktām miega stundām</a:t>
            </a:r>
          </a:p>
          <a:p>
            <a:r>
              <a:rPr lang="lv-LV" dirty="0"/>
              <a:t>Izveidot pirmsmiega rituālu</a:t>
            </a:r>
          </a:p>
          <a:p>
            <a:r>
              <a:rPr lang="lv-LV" dirty="0"/>
              <a:t>Nodrošināt mierīgu atmosfēru mājās</a:t>
            </a:r>
          </a:p>
          <a:p>
            <a:r>
              <a:rPr lang="lv-LV" dirty="0"/>
              <a:t>Diendusa palīdz vakaros aizmigt</a:t>
            </a:r>
          </a:p>
          <a:p>
            <a:r>
              <a:rPr lang="lv-LV" dirty="0"/>
              <a:t>Likt bērnu pie miega ar viņa mīļāko rotaļlietu vai priekšmetu</a:t>
            </a:r>
          </a:p>
        </p:txBody>
      </p:sp>
    </p:spTree>
    <p:extLst>
      <p:ext uri="{BB962C8B-B14F-4D97-AF65-F5344CB8AC3E}">
        <p14:creationId xmlns:p14="http://schemas.microsoft.com/office/powerpoint/2010/main" val="34061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Rotaļlieta vai priekšmets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Var būt gan rotaļlieta, gan kāds parasts sadzīves priekšmets</a:t>
            </a:r>
          </a:p>
          <a:p>
            <a:r>
              <a:rPr lang="lv-LV" dirty="0"/>
              <a:t>Simbolizē mammu</a:t>
            </a:r>
          </a:p>
          <a:p>
            <a:r>
              <a:rPr lang="lv-LV" dirty="0"/>
              <a:t>Nodrošina drošības sajūtu</a:t>
            </a:r>
          </a:p>
          <a:p>
            <a:r>
              <a:rPr lang="lv-LV" dirty="0"/>
              <a:t>Atvieglo adaptāciju</a:t>
            </a:r>
          </a:p>
          <a:p>
            <a:r>
              <a:rPr lang="lv-LV" dirty="0"/>
              <a:t>Bērns pats to izvēlas</a:t>
            </a:r>
          </a:p>
          <a:p>
            <a:r>
              <a:rPr lang="lv-LV" dirty="0"/>
              <a:t>Ir bērni, kuriem nav tādas rotaļlietas/priekšmeta</a:t>
            </a:r>
          </a:p>
        </p:txBody>
      </p:sp>
    </p:spTree>
    <p:extLst>
      <p:ext uri="{BB962C8B-B14F-4D97-AF65-F5344CB8AC3E}">
        <p14:creationId xmlns:p14="http://schemas.microsoft.com/office/powerpoint/2010/main" val="368652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Pieradināšana pie tualetes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Parasti bērni sāk izmantot podu 2 – 3 gadu vecumā, </a:t>
            </a:r>
            <a:r>
              <a:rPr lang="lv-LV" dirty="0" smtClean="0"/>
              <a:t>pirmsskolas iestādē </a:t>
            </a:r>
            <a:r>
              <a:rPr lang="lv-LV" dirty="0"/>
              <a:t>– vēl agrāk</a:t>
            </a:r>
          </a:p>
          <a:p>
            <a:r>
              <a:rPr lang="lv-LV" dirty="0"/>
              <a:t>Tas var kombinēties ar vecuma (2 gadi) krīzi, vai kļūt par veidu, kā cīnīties ar vecākiem par varu</a:t>
            </a:r>
          </a:p>
          <a:p>
            <a:r>
              <a:rPr lang="lv-LV" dirty="0"/>
              <a:t>Galvenais ir saglabāt mieru</a:t>
            </a:r>
            <a:r>
              <a:rPr lang="lv-LV" dirty="0" smtClean="0"/>
              <a:t>!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9445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Bērns ir gatavs iet uz poda, ja: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Spēj ilgi būt sauss</a:t>
            </a:r>
          </a:p>
          <a:p>
            <a:r>
              <a:rPr lang="lv-LV" dirty="0"/>
              <a:t>Spēj izteikt savas vajadzības ar vārdiem</a:t>
            </a:r>
          </a:p>
          <a:p>
            <a:r>
              <a:rPr lang="lv-LV" dirty="0"/>
              <a:t>Spēj saprast, kad gribas uz tualeti</a:t>
            </a:r>
          </a:p>
          <a:p>
            <a:r>
              <a:rPr lang="lv-LV" dirty="0"/>
              <a:t>Izrāda interesi par higiēnu</a:t>
            </a:r>
          </a:p>
          <a:p>
            <a:r>
              <a:rPr lang="lv-LV" dirty="0"/>
              <a:t>Nepacieš slapjas bikses/drēbes</a:t>
            </a:r>
          </a:p>
          <a:p>
            <a:r>
              <a:rPr lang="lv-LV" dirty="0"/>
              <a:t>Pats spēj </a:t>
            </a:r>
            <a:r>
              <a:rPr lang="lv-LV" dirty="0" smtClean="0"/>
              <a:t>uzvilkt </a:t>
            </a:r>
            <a:r>
              <a:rPr lang="lv-LV" dirty="0"/>
              <a:t>un novilkt bikses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213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Iemaņu </a:t>
            </a:r>
            <a:r>
              <a:rPr lang="lv-LV" dirty="0" smtClean="0"/>
              <a:t>veidošanas </a:t>
            </a:r>
            <a:r>
              <a:rPr lang="lv-LV" dirty="0"/>
              <a:t>grūtības bērniem ar autismu ir saistītas ar:</a:t>
            </a:r>
          </a:p>
        </p:txBody>
      </p:sp>
    </p:spTree>
    <p:extLst>
      <p:ext uri="{BB962C8B-B14F-4D97-AF65-F5344CB8AC3E}">
        <p14:creationId xmlns:p14="http://schemas.microsoft.com/office/powerpoint/2010/main" val="33311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s">
  <a:themeElements>
    <a:clrScheme name="Aspekt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1325</TotalTime>
  <Words>522</Words>
  <Application>Microsoft Office PowerPoint</Application>
  <PresentationFormat>Pielāgots</PresentationFormat>
  <Paragraphs>74</Paragraphs>
  <Slides>13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13</vt:i4>
      </vt:variant>
    </vt:vector>
  </HeadingPairs>
  <TitlesOfParts>
    <vt:vector size="14" baseType="lpstr">
      <vt:lpstr>Aspekts</vt:lpstr>
      <vt:lpstr>Sociālo un sadzīves iemaņu veidošana bērniem ar autismu.</vt:lpstr>
      <vt:lpstr>Ēdināšana</vt:lpstr>
      <vt:lpstr>Edināšana - ieteikumi</vt:lpstr>
      <vt:lpstr>Miega traucējumi</vt:lpstr>
      <vt:lpstr>Miegs - ieteikumi</vt:lpstr>
      <vt:lpstr>Rotaļlieta vai priekšmets</vt:lpstr>
      <vt:lpstr>Pieradināšana pie tualetes</vt:lpstr>
      <vt:lpstr>Bērns ir gatavs iet uz poda, ja:</vt:lpstr>
      <vt:lpstr>Iemaņu veidošanas grūtības bērniem ar autismu ir saistītas ar:</vt:lpstr>
      <vt:lpstr>PowerPoint prezentācija</vt:lpstr>
      <vt:lpstr>Par iemaņu veidošanas pamatu kalpo:</vt:lpstr>
      <vt:lpstr>PowerPoint prezentācija</vt:lpstr>
      <vt:lpstr>Izmantotā literatūra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Sociālo un ikdienas iemaņu attīstība bērniem ar autismu.</dc:title>
  <dc:creator>Holerious</dc:creator>
  <cp:lastModifiedBy>Admins</cp:lastModifiedBy>
  <cp:revision>20</cp:revision>
  <dcterms:created xsi:type="dcterms:W3CDTF">2017-05-14T16:30:49Z</dcterms:created>
  <dcterms:modified xsi:type="dcterms:W3CDTF">2017-05-17T12:47:13Z</dcterms:modified>
</cp:coreProperties>
</file>