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6"/>
  </p:notesMasterIdLst>
  <p:sldIdLst>
    <p:sldId id="256" r:id="rId2"/>
    <p:sldId id="259" r:id="rId3"/>
    <p:sldId id="257" r:id="rId4"/>
    <p:sldId id="258" r:id="rId5"/>
  </p:sldIdLst>
  <p:sldSz cx="9144000" cy="6858000" type="screen4x3"/>
  <p:notesSz cx="6858000" cy="9144000"/>
  <p:defaultTextStyle>
    <a:defPPr>
      <a:defRPr lang="lv-L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dmins" initials="A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474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02B96C5-26AE-4A6C-92C3-98B342FAAA8F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lv-LV"/>
        </a:p>
      </dgm:t>
    </dgm:pt>
    <dgm:pt modelId="{3EDEC024-FCFA-4E86-9C8B-56060A023719}">
      <dgm:prSet phldrT="[Text]" custT="1"/>
      <dgm:spPr/>
      <dgm:t>
        <a:bodyPr/>
        <a:lstStyle/>
        <a:p>
          <a:r>
            <a:rPr lang="lv-LV" sz="2000" dirty="0"/>
            <a:t>BĒRNI AR VALODAS ATTĪSTĪBAS TRAUCĒJUMIEM</a:t>
          </a:r>
        </a:p>
        <a:p>
          <a:r>
            <a:rPr lang="lv-LV" sz="2000" dirty="0"/>
            <a:t>PRIMĀRIE TRAUCĒJUMI</a:t>
          </a:r>
        </a:p>
      </dgm:t>
    </dgm:pt>
    <dgm:pt modelId="{BDF8DEA9-8259-441C-9E7E-877144253017}" type="parTrans" cxnId="{BE61E3B6-BFBA-4198-B1B1-F363477FA7B9}">
      <dgm:prSet/>
      <dgm:spPr/>
      <dgm:t>
        <a:bodyPr/>
        <a:lstStyle/>
        <a:p>
          <a:endParaRPr lang="lv-LV"/>
        </a:p>
      </dgm:t>
    </dgm:pt>
    <dgm:pt modelId="{99728A5B-9E9B-4CFB-870E-33A835629EA1}" type="sibTrans" cxnId="{BE61E3B6-BFBA-4198-B1B1-F363477FA7B9}">
      <dgm:prSet/>
      <dgm:spPr/>
      <dgm:t>
        <a:bodyPr/>
        <a:lstStyle/>
        <a:p>
          <a:endParaRPr lang="lv-LV"/>
        </a:p>
      </dgm:t>
    </dgm:pt>
    <dgm:pt modelId="{65CD15D1-8F8B-427A-8D47-9D65C8131A89}">
      <dgm:prSet phldrT="[Text]" custT="1"/>
      <dgm:spPr/>
      <dgm:t>
        <a:bodyPr/>
        <a:lstStyle/>
        <a:p>
          <a:r>
            <a:rPr lang="lv-LV" sz="2000" dirty="0"/>
            <a:t>BĒRNI AR JAUKTIEM ATTĪSTĪBAS TRAUCĒJUMIEM </a:t>
          </a:r>
        </a:p>
        <a:p>
          <a:r>
            <a:rPr lang="lv-LV" sz="2000" dirty="0"/>
            <a:t>PRIMĀRIE TRAUCĒJUMI</a:t>
          </a:r>
        </a:p>
      </dgm:t>
    </dgm:pt>
    <dgm:pt modelId="{05B05D8D-45D6-4F78-A7A1-78B7CECB5CA4}" type="parTrans" cxnId="{99762E5B-2F90-4861-A7A7-D68688136B37}">
      <dgm:prSet/>
      <dgm:spPr/>
      <dgm:t>
        <a:bodyPr/>
        <a:lstStyle/>
        <a:p>
          <a:endParaRPr lang="lv-LV"/>
        </a:p>
      </dgm:t>
    </dgm:pt>
    <dgm:pt modelId="{EB4B8EFB-38B3-4C44-B61E-FFA57626F677}" type="sibTrans" cxnId="{99762E5B-2F90-4861-A7A7-D68688136B37}">
      <dgm:prSet/>
      <dgm:spPr/>
      <dgm:t>
        <a:bodyPr/>
        <a:lstStyle/>
        <a:p>
          <a:endParaRPr lang="lv-LV"/>
        </a:p>
      </dgm:t>
    </dgm:pt>
    <dgm:pt modelId="{11B5919B-CC98-4F72-B5E6-08544ADBFC8D}">
      <dgm:prSet phldrT="[Text]" custT="1"/>
      <dgm:spPr/>
      <dgm:t>
        <a:bodyPr/>
        <a:lstStyle/>
        <a:p>
          <a:pPr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1800" cap="none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rPr>
            <a:t>1. Galvas smadzeņu nobriešanā;</a:t>
          </a:r>
          <a:br>
            <a:rPr lang="lv-LV" sz="1800" cap="none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rPr>
          </a:br>
          <a:r>
            <a:rPr lang="lv-LV" sz="1800" cap="none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rPr>
            <a:t>2. Izziņas jeb kognitīvo attīstībā (sajūtas, uztvere, iztēle, domāšana, atmiņa);</a:t>
          </a:r>
          <a:br>
            <a:rPr lang="lv-LV" sz="1800" cap="none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rPr>
          </a:br>
          <a:r>
            <a:rPr lang="lv-LV" sz="1800" cap="none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rPr>
            <a:t>3. Emocionālā attīstībā;</a:t>
          </a:r>
          <a:br>
            <a:rPr lang="lv-LV" sz="1800" cap="none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rPr>
          </a:br>
          <a:r>
            <a:rPr lang="lv-LV" sz="1800" cap="none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rPr>
            <a:t>4. Personības psihisko īpašību veidošanā;</a:t>
          </a:r>
          <a:br>
            <a:rPr lang="lv-LV" sz="1800" cap="none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rPr>
          </a:br>
          <a:r>
            <a:rPr lang="lv-LV" sz="1800" cap="none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rPr>
            <a:t>5. Gribas sfērā;</a:t>
          </a:r>
          <a:br>
            <a:rPr lang="lv-LV" sz="1800" cap="none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rPr>
          </a:br>
          <a:r>
            <a:rPr lang="lv-LV" sz="1800" cap="none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rPr>
            <a:t>6. Personības socializācijā.</a:t>
          </a:r>
          <a:br>
            <a:rPr lang="lv-LV" sz="500" cap="none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rPr>
          </a:br>
          <a:endParaRPr lang="lv-LV" sz="500" dirty="0"/>
        </a:p>
      </dgm:t>
    </dgm:pt>
    <dgm:pt modelId="{F7BC7F03-6CB8-4FD4-936F-B74D27071F4F}" type="parTrans" cxnId="{3A386D6F-9907-4EF3-8ABE-F8CC646B598C}">
      <dgm:prSet/>
      <dgm:spPr/>
      <dgm:t>
        <a:bodyPr/>
        <a:lstStyle/>
        <a:p>
          <a:endParaRPr lang="lv-LV"/>
        </a:p>
      </dgm:t>
    </dgm:pt>
    <dgm:pt modelId="{3464429A-EA08-4367-A5C3-EFF370F0374F}" type="sibTrans" cxnId="{3A386D6F-9907-4EF3-8ABE-F8CC646B598C}">
      <dgm:prSet/>
      <dgm:spPr/>
      <dgm:t>
        <a:bodyPr/>
        <a:lstStyle/>
        <a:p>
          <a:endParaRPr lang="lv-LV"/>
        </a:p>
      </dgm:t>
    </dgm:pt>
    <dgm:pt modelId="{31D8C25D-4620-4753-90EF-8E7370ADA078}">
      <dgm:prSet phldrT="[Text]" custT="1"/>
      <dgm:spPr/>
      <dgm:t>
        <a:bodyPr/>
        <a:lstStyle/>
        <a:p>
          <a:pPr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cap="none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rPr>
            <a:t>1. Izrunas traucējumi  (vienas vai vairāku skaņu izpalikšana runā: dislālija, dizartrija, rinolālija</a:t>
          </a:r>
          <a:r>
            <a:rPr lang="lv-LV" sz="1800" cap="none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rPr>
            <a:t>.</a:t>
          </a:r>
          <a:r>
            <a:rPr lang="ru-RU" sz="1800" cap="none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rPr>
            <a:t>) </a:t>
          </a:r>
          <a:br>
            <a:rPr lang="ru-RU" sz="1800" cap="none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rPr>
          </a:br>
          <a:r>
            <a:rPr lang="ru-RU" sz="1800" cap="none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rPr>
            <a:t>2. Ritma un runas plūsmas traucējumi ( stostīšanās, bradilālija, tahilālija, logoneiroze) </a:t>
          </a:r>
          <a:br>
            <a:rPr lang="ru-RU" sz="1800" cap="none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rPr>
          </a:br>
          <a:r>
            <a:rPr lang="ru-RU" sz="1800" cap="none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rPr>
            <a:t>3. Valodas traucējumi (afonija, disfonija, fonostēnija)</a:t>
          </a:r>
          <a:r>
            <a:rPr lang="lv-LV" sz="1800" cap="none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rPr>
            <a:t>.</a:t>
          </a:r>
          <a:br>
            <a:rPr lang="ru-RU" sz="1800" cap="none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rPr>
          </a:br>
          <a:r>
            <a:rPr lang="ru-RU" sz="1800" cap="none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rPr>
            <a:t>4. Lasīšanas un rakstīšanas traucējumi (dislekso-disgrāfija, agrāfija)</a:t>
          </a:r>
          <a:r>
            <a:rPr lang="lv-LV" sz="1800" cap="none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rPr>
            <a:t>.</a:t>
          </a:r>
          <a:r>
            <a:rPr lang="ru-RU" sz="1800" cap="none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rPr>
            <a:t> </a:t>
          </a:r>
          <a:br>
            <a:rPr lang="ru-RU" sz="1800" cap="none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rPr>
          </a:br>
          <a:r>
            <a:rPr lang="ru-RU" sz="1800" cap="none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rPr>
            <a:t>5. Polimorfi( daudzveidīgi) traucējumi  (afāzija un alālija)</a:t>
          </a:r>
          <a:r>
            <a:rPr lang="lv-LV" sz="1800" cap="none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rPr>
            <a:t>.</a:t>
          </a:r>
          <a:br>
            <a:rPr lang="ru-RU" sz="1800" cap="none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rPr>
          </a:br>
          <a:endParaRPr lang="lv-LV" sz="1800" cap="none" dirty="0">
            <a:ln w="10541" cmpd="sng">
              <a:solidFill>
                <a:schemeClr val="accent1">
                  <a:shade val="88000"/>
                  <a:satMod val="110000"/>
                </a:schemeClr>
              </a:solidFill>
              <a:prstDash val="solid"/>
            </a:ln>
            <a:gradFill>
              <a:gsLst>
                <a:gs pos="0">
                  <a:schemeClr val="accent1">
                    <a:tint val="40000"/>
                    <a:satMod val="250000"/>
                  </a:schemeClr>
                </a:gs>
                <a:gs pos="9000">
                  <a:schemeClr val="accent1">
                    <a:tint val="52000"/>
                    <a:satMod val="300000"/>
                  </a:schemeClr>
                </a:gs>
                <a:gs pos="50000">
                  <a:schemeClr val="accent1">
                    <a:shade val="20000"/>
                    <a:satMod val="300000"/>
                  </a:schemeClr>
                </a:gs>
                <a:gs pos="79000">
                  <a:schemeClr val="accent1">
                    <a:tint val="52000"/>
                    <a:satMod val="300000"/>
                  </a:schemeClr>
                </a:gs>
                <a:gs pos="100000">
                  <a:schemeClr val="accent1">
                    <a:tint val="40000"/>
                    <a:satMod val="250000"/>
                  </a:schemeClr>
                </a:gs>
              </a:gsLst>
              <a:lin ang="5400000"/>
            </a:gradFill>
          </a:endParaRPr>
        </a:p>
      </dgm:t>
    </dgm:pt>
    <dgm:pt modelId="{95B25740-ECD7-49C0-A415-ACEAE99F6D9B}" type="sibTrans" cxnId="{68AFCDF8-A0E5-4DB9-9AE6-DBD9D80245E8}">
      <dgm:prSet/>
      <dgm:spPr/>
      <dgm:t>
        <a:bodyPr/>
        <a:lstStyle/>
        <a:p>
          <a:endParaRPr lang="lv-LV"/>
        </a:p>
      </dgm:t>
    </dgm:pt>
    <dgm:pt modelId="{1E2D7148-5AB2-479C-B4F0-31115E9692A8}" type="parTrans" cxnId="{68AFCDF8-A0E5-4DB9-9AE6-DBD9D80245E8}">
      <dgm:prSet/>
      <dgm:spPr/>
      <dgm:t>
        <a:bodyPr/>
        <a:lstStyle/>
        <a:p>
          <a:endParaRPr lang="lv-LV"/>
        </a:p>
      </dgm:t>
    </dgm:pt>
    <dgm:pt modelId="{D996A6CA-057B-4606-95D9-92F6F166B375}" type="pres">
      <dgm:prSet presAssocID="{A02B96C5-26AE-4A6C-92C3-98B342FAAA8F}" presName="linear" presStyleCnt="0">
        <dgm:presLayoutVars>
          <dgm:animLvl val="lvl"/>
          <dgm:resizeHandles val="exact"/>
        </dgm:presLayoutVars>
      </dgm:prSet>
      <dgm:spPr/>
    </dgm:pt>
    <dgm:pt modelId="{1C2FA7C7-4AE5-4F3B-80C9-D4227DC3F1BC}" type="pres">
      <dgm:prSet presAssocID="{3EDEC024-FCFA-4E86-9C8B-56060A023719}" presName="parentText" presStyleLbl="node1" presStyleIdx="0" presStyleCnt="2" custScaleY="163937" custLinFactNeighborX="1007" custLinFactNeighborY="-1264">
        <dgm:presLayoutVars>
          <dgm:chMax val="0"/>
          <dgm:bulletEnabled val="1"/>
        </dgm:presLayoutVars>
      </dgm:prSet>
      <dgm:spPr/>
    </dgm:pt>
    <dgm:pt modelId="{F8B79347-FB03-4D15-9BC7-0034589DCFC2}" type="pres">
      <dgm:prSet presAssocID="{3EDEC024-FCFA-4E86-9C8B-56060A023719}" presName="childText" presStyleLbl="revTx" presStyleIdx="0" presStyleCnt="2" custScaleY="122331">
        <dgm:presLayoutVars>
          <dgm:bulletEnabled val="1"/>
        </dgm:presLayoutVars>
      </dgm:prSet>
      <dgm:spPr/>
    </dgm:pt>
    <dgm:pt modelId="{7052F8EB-F9B0-42F1-89BD-C5E6C5181A6D}" type="pres">
      <dgm:prSet presAssocID="{65CD15D1-8F8B-427A-8D47-9D65C8131A89}" presName="parentText" presStyleLbl="node1" presStyleIdx="1" presStyleCnt="2" custScaleX="99338" custScaleY="136822" custLinFactNeighborX="-664" custLinFactNeighborY="-7172">
        <dgm:presLayoutVars>
          <dgm:chMax val="0"/>
          <dgm:bulletEnabled val="1"/>
        </dgm:presLayoutVars>
      </dgm:prSet>
      <dgm:spPr/>
    </dgm:pt>
    <dgm:pt modelId="{75AE6720-C6B0-4568-97AA-C040518BAB32}" type="pres">
      <dgm:prSet presAssocID="{65CD15D1-8F8B-427A-8D47-9D65C8131A89}" presName="childText" presStyleLbl="revTx" presStyleIdx="1" presStyleCnt="2" custScaleY="115863">
        <dgm:presLayoutVars>
          <dgm:bulletEnabled val="1"/>
        </dgm:presLayoutVars>
      </dgm:prSet>
      <dgm:spPr/>
    </dgm:pt>
  </dgm:ptLst>
  <dgm:cxnLst>
    <dgm:cxn modelId="{21798639-D469-4B45-B6E4-2C11DA63443D}" type="presOf" srcId="{3EDEC024-FCFA-4E86-9C8B-56060A023719}" destId="{1C2FA7C7-4AE5-4F3B-80C9-D4227DC3F1BC}" srcOrd="0" destOrd="0" presId="urn:microsoft.com/office/officeart/2005/8/layout/vList2"/>
    <dgm:cxn modelId="{2F833F3F-7234-4F13-8BDC-691F5D947DF2}" type="presOf" srcId="{31D8C25D-4620-4753-90EF-8E7370ADA078}" destId="{F8B79347-FB03-4D15-9BC7-0034589DCFC2}" srcOrd="0" destOrd="0" presId="urn:microsoft.com/office/officeart/2005/8/layout/vList2"/>
    <dgm:cxn modelId="{99762E5B-2F90-4861-A7A7-D68688136B37}" srcId="{A02B96C5-26AE-4A6C-92C3-98B342FAAA8F}" destId="{65CD15D1-8F8B-427A-8D47-9D65C8131A89}" srcOrd="1" destOrd="0" parTransId="{05B05D8D-45D6-4F78-A7A1-78B7CECB5CA4}" sibTransId="{EB4B8EFB-38B3-4C44-B61E-FFA57626F677}"/>
    <dgm:cxn modelId="{1571754E-9C8F-4F6E-9C52-046267EBB406}" type="presOf" srcId="{A02B96C5-26AE-4A6C-92C3-98B342FAAA8F}" destId="{D996A6CA-057B-4606-95D9-92F6F166B375}" srcOrd="0" destOrd="0" presId="urn:microsoft.com/office/officeart/2005/8/layout/vList2"/>
    <dgm:cxn modelId="{3A386D6F-9907-4EF3-8ABE-F8CC646B598C}" srcId="{65CD15D1-8F8B-427A-8D47-9D65C8131A89}" destId="{11B5919B-CC98-4F72-B5E6-08544ADBFC8D}" srcOrd="0" destOrd="0" parTransId="{F7BC7F03-6CB8-4FD4-936F-B74D27071F4F}" sibTransId="{3464429A-EA08-4367-A5C3-EFF370F0374F}"/>
    <dgm:cxn modelId="{A0A8CB93-65B0-4B98-9499-1CABAFC1EA36}" type="presOf" srcId="{65CD15D1-8F8B-427A-8D47-9D65C8131A89}" destId="{7052F8EB-F9B0-42F1-89BD-C5E6C5181A6D}" srcOrd="0" destOrd="0" presId="urn:microsoft.com/office/officeart/2005/8/layout/vList2"/>
    <dgm:cxn modelId="{BE61E3B6-BFBA-4198-B1B1-F363477FA7B9}" srcId="{A02B96C5-26AE-4A6C-92C3-98B342FAAA8F}" destId="{3EDEC024-FCFA-4E86-9C8B-56060A023719}" srcOrd="0" destOrd="0" parTransId="{BDF8DEA9-8259-441C-9E7E-877144253017}" sibTransId="{99728A5B-9E9B-4CFB-870E-33A835629EA1}"/>
    <dgm:cxn modelId="{49C456D1-1931-4C89-B54B-F3F8C70BF872}" type="presOf" srcId="{11B5919B-CC98-4F72-B5E6-08544ADBFC8D}" destId="{75AE6720-C6B0-4568-97AA-C040518BAB32}" srcOrd="0" destOrd="0" presId="urn:microsoft.com/office/officeart/2005/8/layout/vList2"/>
    <dgm:cxn modelId="{68AFCDF8-A0E5-4DB9-9AE6-DBD9D80245E8}" srcId="{3EDEC024-FCFA-4E86-9C8B-56060A023719}" destId="{31D8C25D-4620-4753-90EF-8E7370ADA078}" srcOrd="0" destOrd="0" parTransId="{1E2D7148-5AB2-479C-B4F0-31115E9692A8}" sibTransId="{95B25740-ECD7-49C0-A415-ACEAE99F6D9B}"/>
    <dgm:cxn modelId="{7C4EFD59-C399-4FC5-8497-6824616A0383}" type="presParOf" srcId="{D996A6CA-057B-4606-95D9-92F6F166B375}" destId="{1C2FA7C7-4AE5-4F3B-80C9-D4227DC3F1BC}" srcOrd="0" destOrd="0" presId="urn:microsoft.com/office/officeart/2005/8/layout/vList2"/>
    <dgm:cxn modelId="{B06281D2-26CB-4617-9AD0-8EC3ADBE3385}" type="presParOf" srcId="{D996A6CA-057B-4606-95D9-92F6F166B375}" destId="{F8B79347-FB03-4D15-9BC7-0034589DCFC2}" srcOrd="1" destOrd="0" presId="urn:microsoft.com/office/officeart/2005/8/layout/vList2"/>
    <dgm:cxn modelId="{3B7D0E9E-CD28-49A8-9F4A-045814DE75F5}" type="presParOf" srcId="{D996A6CA-057B-4606-95D9-92F6F166B375}" destId="{7052F8EB-F9B0-42F1-89BD-C5E6C5181A6D}" srcOrd="2" destOrd="0" presId="urn:microsoft.com/office/officeart/2005/8/layout/vList2"/>
    <dgm:cxn modelId="{FDC2D769-7478-4ACA-BED1-A5B2B32FADBF}" type="presParOf" srcId="{D996A6CA-057B-4606-95D9-92F6F166B375}" destId="{75AE6720-C6B0-4568-97AA-C040518BAB32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D463A48-FD04-4284-93A5-8F30FBB07F2B}" type="doc">
      <dgm:prSet loTypeId="urn:microsoft.com/office/officeart/2005/8/layout/lProcess2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lv-LV"/>
        </a:p>
      </dgm:t>
    </dgm:pt>
    <dgm:pt modelId="{D5E14B2E-C4F7-47C7-B81A-6F2BC1FED2CA}">
      <dgm:prSet phldrT="[Text]" custT="1"/>
      <dgm:spPr/>
      <dgm:t>
        <a:bodyPr/>
        <a:lstStyle/>
        <a:p>
          <a:r>
            <a:rPr lang="lv-LV" sz="2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rPr>
            <a:t>BĒRNI AR VALODAS ATTĪSTĪBAS TRAUCĒJUMIEM</a:t>
          </a:r>
        </a:p>
        <a:p>
          <a:r>
            <a:rPr lang="lv-LV" sz="2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rPr>
            <a:t>SEKUNDĀRIE  ATTĪSTĪBAS TRAUCĒJUMI</a:t>
          </a:r>
        </a:p>
      </dgm:t>
    </dgm:pt>
    <dgm:pt modelId="{0BF6FD8D-5C3A-48F9-BBCC-4FB3F50FABF8}" type="parTrans" cxnId="{8FFBBFE0-FFCE-4F6C-9D81-27EF252634EE}">
      <dgm:prSet/>
      <dgm:spPr/>
      <dgm:t>
        <a:bodyPr/>
        <a:lstStyle/>
        <a:p>
          <a:endParaRPr lang="lv-LV"/>
        </a:p>
      </dgm:t>
    </dgm:pt>
    <dgm:pt modelId="{2C968DBF-97C1-4A5E-A237-4E24837D0460}" type="sibTrans" cxnId="{8FFBBFE0-FFCE-4F6C-9D81-27EF252634EE}">
      <dgm:prSet/>
      <dgm:spPr/>
      <dgm:t>
        <a:bodyPr/>
        <a:lstStyle/>
        <a:p>
          <a:endParaRPr lang="lv-LV"/>
        </a:p>
      </dgm:t>
    </dgm:pt>
    <dgm:pt modelId="{E00DE9D2-3CD7-4600-BBD1-FFB7B574F213}">
      <dgm:prSet phldrT="[Text]" custT="1"/>
      <dgm:spPr/>
      <dgm:t>
        <a:bodyPr/>
        <a:lstStyle/>
        <a:p>
          <a:r>
            <a:rPr lang="lv-LV" sz="2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rPr>
            <a:t>BĒRNI AR JAUKTIEM ATTĪSTĪBAS TRAUCĒJUMIEM </a:t>
          </a:r>
        </a:p>
        <a:p>
          <a:r>
            <a:rPr lang="lv-LV" sz="2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rPr>
            <a:t>SEKUNDĀRIE</a:t>
          </a:r>
          <a:r>
            <a:rPr lang="lv-LV" sz="2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rPr>
            <a:t> </a:t>
          </a:r>
          <a:r>
            <a:rPr lang="lv-LV" sz="2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rPr>
            <a:t>ATTĪSTĪBAS  TRAUCĒJUMI</a:t>
          </a:r>
        </a:p>
      </dgm:t>
    </dgm:pt>
    <dgm:pt modelId="{7474CE3C-2559-4929-A8B0-7C59C04FE005}" type="parTrans" cxnId="{F69F4D1C-23FF-49D7-B2AA-07BD61BB4CC8}">
      <dgm:prSet/>
      <dgm:spPr/>
      <dgm:t>
        <a:bodyPr/>
        <a:lstStyle/>
        <a:p>
          <a:endParaRPr lang="lv-LV"/>
        </a:p>
      </dgm:t>
    </dgm:pt>
    <dgm:pt modelId="{F7F5159E-FD82-4E4C-B2EE-6AAE8DAEFA14}" type="sibTrans" cxnId="{F69F4D1C-23FF-49D7-B2AA-07BD61BB4CC8}">
      <dgm:prSet/>
      <dgm:spPr/>
      <dgm:t>
        <a:bodyPr/>
        <a:lstStyle/>
        <a:p>
          <a:endParaRPr lang="lv-LV"/>
        </a:p>
      </dgm:t>
    </dgm:pt>
    <dgm:pt modelId="{C88CD718-5320-49EB-AE9D-EF05F2DB16F7}">
      <dgm:prSet custT="1"/>
      <dgm:spPr/>
      <dgm:t>
        <a:bodyPr/>
        <a:lstStyle/>
        <a:p>
          <a:pPr algn="l"/>
          <a:r>
            <a:rPr lang="lv-LV" sz="1600" dirty="0"/>
            <a:t>1. </a:t>
          </a:r>
          <a:r>
            <a:rPr lang="ru-RU" sz="1600" dirty="0"/>
            <a:t>Valodas attīstības traucējumi (psiholoģiskais mēmums, vispārēja valodas attīstības aizkavēšanās</a:t>
          </a:r>
          <a:r>
            <a:rPr lang="lv-LV" sz="1600" dirty="0"/>
            <a:t>, </a:t>
          </a:r>
          <a:r>
            <a:rPr lang="ru-RU" sz="1600" dirty="0"/>
            <a:t>verbālo funkciju traucējumi, kas saistās ar bērnu autismu, garīgajiem vai dzirdes traucējumiem)</a:t>
          </a:r>
          <a:r>
            <a:rPr lang="lv-LV" sz="1600" dirty="0"/>
            <a:t>.</a:t>
          </a:r>
          <a:br>
            <a:rPr lang="ru-RU" sz="1600" dirty="0"/>
          </a:br>
          <a:r>
            <a:rPr lang="lv-LV" sz="1600" dirty="0"/>
            <a:t>2. </a:t>
          </a:r>
          <a:r>
            <a:rPr lang="ru-RU" sz="1600" dirty="0"/>
            <a:t>Traucējumi, kas saistās ar psihopataloģiskajām vai psihiatriskajām  saslimšanām </a:t>
          </a:r>
          <a:r>
            <a:rPr lang="lv-LV" sz="1600" dirty="0"/>
            <a:t>   </a:t>
          </a:r>
          <a:r>
            <a:rPr lang="ru-RU" sz="1600" dirty="0"/>
            <a:t>(eholālija, afāzija)</a:t>
          </a:r>
          <a:r>
            <a:rPr lang="lv-LV" sz="1600" dirty="0"/>
            <a:t>.</a:t>
          </a:r>
          <a:r>
            <a:rPr lang="ru-RU" sz="1600" dirty="0"/>
            <a:t> </a:t>
          </a:r>
          <a:endParaRPr lang="lv-LV" sz="1600" dirty="0"/>
        </a:p>
      </dgm:t>
    </dgm:pt>
    <dgm:pt modelId="{DEFB93C5-0BD3-4117-8D3F-DFCC8A39047C}" type="parTrans" cxnId="{097AA484-F27E-4F51-A0E0-7589F2811786}">
      <dgm:prSet/>
      <dgm:spPr/>
      <dgm:t>
        <a:bodyPr/>
        <a:lstStyle/>
        <a:p>
          <a:endParaRPr lang="lv-LV"/>
        </a:p>
      </dgm:t>
    </dgm:pt>
    <dgm:pt modelId="{566B0EB9-E5F2-4BFC-B022-4A53920FA6A7}" type="sibTrans" cxnId="{097AA484-F27E-4F51-A0E0-7589F2811786}">
      <dgm:prSet/>
      <dgm:spPr/>
      <dgm:t>
        <a:bodyPr/>
        <a:lstStyle/>
        <a:p>
          <a:endParaRPr lang="lv-LV"/>
        </a:p>
      </dgm:t>
    </dgm:pt>
    <dgm:pt modelId="{35039915-7B25-4DA6-87B3-A12D57CEFF9E}">
      <dgm:prSet custT="1"/>
      <dgm:spPr/>
      <dgm:t>
        <a:bodyPr/>
        <a:lstStyle/>
        <a:p>
          <a:pPr algn="l"/>
          <a:r>
            <a:rPr lang="lv-LV" sz="1600" dirty="0"/>
            <a:t>1. Galvas smadzeņu nobriešanā;</a:t>
          </a:r>
          <a:br>
            <a:rPr lang="lv-LV" sz="1600" dirty="0"/>
          </a:br>
          <a:r>
            <a:rPr lang="lv-LV" sz="1600" dirty="0"/>
            <a:t>2. Izziņas jeb kognitīvo attīstībā (sajūtas, uztvere, iztēle, domāšana, atmiņa);</a:t>
          </a:r>
          <a:br>
            <a:rPr lang="lv-LV" sz="1600" dirty="0"/>
          </a:br>
          <a:r>
            <a:rPr lang="lv-LV" sz="1600" dirty="0"/>
            <a:t>3. Emocionālā attīstībā;</a:t>
          </a:r>
          <a:br>
            <a:rPr lang="lv-LV" sz="1600" dirty="0"/>
          </a:br>
          <a:r>
            <a:rPr lang="lv-LV" sz="1600" dirty="0"/>
            <a:t>4. Personības psihisko īpašību veidošanā;</a:t>
          </a:r>
          <a:br>
            <a:rPr lang="lv-LV" sz="1600" dirty="0"/>
          </a:br>
          <a:r>
            <a:rPr lang="lv-LV" sz="1600" dirty="0"/>
            <a:t>5. Gribas sfērā;</a:t>
          </a:r>
          <a:br>
            <a:rPr lang="lv-LV" sz="1600" dirty="0"/>
          </a:br>
          <a:r>
            <a:rPr lang="lv-LV" sz="1600" dirty="0"/>
            <a:t>6. Personības socializācijā.</a:t>
          </a:r>
          <a:br>
            <a:rPr lang="lv-LV" sz="1600" dirty="0"/>
          </a:br>
          <a:endParaRPr lang="lv-LV" sz="1600" dirty="0"/>
        </a:p>
      </dgm:t>
    </dgm:pt>
    <dgm:pt modelId="{191C4D18-A83C-4B4F-A80D-3A8CD06DC132}" type="parTrans" cxnId="{8549C041-949C-4FA3-B798-223A5A728056}">
      <dgm:prSet/>
      <dgm:spPr/>
      <dgm:t>
        <a:bodyPr/>
        <a:lstStyle/>
        <a:p>
          <a:endParaRPr lang="lv-LV"/>
        </a:p>
      </dgm:t>
    </dgm:pt>
    <dgm:pt modelId="{D8507982-347C-4941-95F6-A96DE6A61A36}" type="sibTrans" cxnId="{8549C041-949C-4FA3-B798-223A5A728056}">
      <dgm:prSet/>
      <dgm:spPr/>
      <dgm:t>
        <a:bodyPr/>
        <a:lstStyle/>
        <a:p>
          <a:endParaRPr lang="lv-LV"/>
        </a:p>
      </dgm:t>
    </dgm:pt>
    <dgm:pt modelId="{B1A772D7-31E2-4467-BE1A-4E38C53DDB55}" type="pres">
      <dgm:prSet presAssocID="{5D463A48-FD04-4284-93A5-8F30FBB07F2B}" presName="theList" presStyleCnt="0">
        <dgm:presLayoutVars>
          <dgm:dir/>
          <dgm:animLvl val="lvl"/>
          <dgm:resizeHandles val="exact"/>
        </dgm:presLayoutVars>
      </dgm:prSet>
      <dgm:spPr/>
    </dgm:pt>
    <dgm:pt modelId="{9FC690F1-7C5B-46E3-AB5C-BE4D9FAAC503}" type="pres">
      <dgm:prSet presAssocID="{D5E14B2E-C4F7-47C7-B81A-6F2BC1FED2CA}" presName="compNode" presStyleCnt="0"/>
      <dgm:spPr/>
    </dgm:pt>
    <dgm:pt modelId="{C8103DFA-B3C5-45B0-B134-B7F0DF3619C6}" type="pres">
      <dgm:prSet presAssocID="{D5E14B2E-C4F7-47C7-B81A-6F2BC1FED2CA}" presName="aNode" presStyleLbl="bgShp" presStyleIdx="0" presStyleCnt="2" custScaleX="115535" custLinFactNeighborX="2261"/>
      <dgm:spPr/>
    </dgm:pt>
    <dgm:pt modelId="{BDAD12C6-4981-4152-BBCD-E8E2B91E2DFB}" type="pres">
      <dgm:prSet presAssocID="{D5E14B2E-C4F7-47C7-B81A-6F2BC1FED2CA}" presName="textNode" presStyleLbl="bgShp" presStyleIdx="0" presStyleCnt="2"/>
      <dgm:spPr/>
    </dgm:pt>
    <dgm:pt modelId="{2270F964-F713-41F7-9D25-FC799D41231F}" type="pres">
      <dgm:prSet presAssocID="{D5E14B2E-C4F7-47C7-B81A-6F2BC1FED2CA}" presName="compChildNode" presStyleCnt="0"/>
      <dgm:spPr/>
    </dgm:pt>
    <dgm:pt modelId="{140CE51C-1DC7-4E5C-9AF6-E501F0E6C114}" type="pres">
      <dgm:prSet presAssocID="{D5E14B2E-C4F7-47C7-B81A-6F2BC1FED2CA}" presName="theInnerList" presStyleCnt="0"/>
      <dgm:spPr/>
    </dgm:pt>
    <dgm:pt modelId="{B289FC11-9A76-4448-A2DC-610B0965F0E6}" type="pres">
      <dgm:prSet presAssocID="{35039915-7B25-4DA6-87B3-A12D57CEFF9E}" presName="childNode" presStyleLbl="node1" presStyleIdx="0" presStyleCnt="2" custScaleX="117339" custScaleY="78209" custLinFactNeighborX="-3070" custLinFactNeighborY="-4602">
        <dgm:presLayoutVars>
          <dgm:bulletEnabled val="1"/>
        </dgm:presLayoutVars>
      </dgm:prSet>
      <dgm:spPr/>
    </dgm:pt>
    <dgm:pt modelId="{7C719EC6-A848-4251-A63E-E0C9C01FE692}" type="pres">
      <dgm:prSet presAssocID="{D5E14B2E-C4F7-47C7-B81A-6F2BC1FED2CA}" presName="aSpace" presStyleCnt="0"/>
      <dgm:spPr/>
    </dgm:pt>
    <dgm:pt modelId="{C43BBF91-7E47-409A-920C-8F21E7F65B55}" type="pres">
      <dgm:prSet presAssocID="{E00DE9D2-3CD7-4600-BBD1-FFB7B574F213}" presName="compNode" presStyleCnt="0"/>
      <dgm:spPr/>
    </dgm:pt>
    <dgm:pt modelId="{3C1136BF-2287-4C44-AD55-6118E83788B7}" type="pres">
      <dgm:prSet presAssocID="{E00DE9D2-3CD7-4600-BBD1-FFB7B574F213}" presName="aNode" presStyleLbl="bgShp" presStyleIdx="1" presStyleCnt="2" custScaleX="111000"/>
      <dgm:spPr/>
    </dgm:pt>
    <dgm:pt modelId="{9FEC1CA0-A7CE-48F0-B130-007BB10C1D17}" type="pres">
      <dgm:prSet presAssocID="{E00DE9D2-3CD7-4600-BBD1-FFB7B574F213}" presName="textNode" presStyleLbl="bgShp" presStyleIdx="1" presStyleCnt="2"/>
      <dgm:spPr/>
    </dgm:pt>
    <dgm:pt modelId="{A2EB794D-A984-42B2-8451-F11CB87B9F43}" type="pres">
      <dgm:prSet presAssocID="{E00DE9D2-3CD7-4600-BBD1-FFB7B574F213}" presName="compChildNode" presStyleCnt="0"/>
      <dgm:spPr/>
    </dgm:pt>
    <dgm:pt modelId="{3365CF89-5666-42A8-9C10-4742F6C66B62}" type="pres">
      <dgm:prSet presAssocID="{E00DE9D2-3CD7-4600-BBD1-FFB7B574F213}" presName="theInnerList" presStyleCnt="0"/>
      <dgm:spPr/>
    </dgm:pt>
    <dgm:pt modelId="{3AFE07E6-8160-4CA1-A4DD-62E7877C36F8}" type="pres">
      <dgm:prSet presAssocID="{C88CD718-5320-49EB-AE9D-EF05F2DB16F7}" presName="childNode" presStyleLbl="node1" presStyleIdx="1" presStyleCnt="2" custScaleX="116054" custScaleY="78573" custLinFactNeighborX="0" custLinFactNeighborY="-4420">
        <dgm:presLayoutVars>
          <dgm:bulletEnabled val="1"/>
        </dgm:presLayoutVars>
      </dgm:prSet>
      <dgm:spPr/>
    </dgm:pt>
  </dgm:ptLst>
  <dgm:cxnLst>
    <dgm:cxn modelId="{F69F4D1C-23FF-49D7-B2AA-07BD61BB4CC8}" srcId="{5D463A48-FD04-4284-93A5-8F30FBB07F2B}" destId="{E00DE9D2-3CD7-4600-BBD1-FFB7B574F213}" srcOrd="1" destOrd="0" parTransId="{7474CE3C-2559-4929-A8B0-7C59C04FE005}" sibTransId="{F7F5159E-FD82-4E4C-B2EE-6AAE8DAEFA14}"/>
    <dgm:cxn modelId="{8549C041-949C-4FA3-B798-223A5A728056}" srcId="{D5E14B2E-C4F7-47C7-B81A-6F2BC1FED2CA}" destId="{35039915-7B25-4DA6-87B3-A12D57CEFF9E}" srcOrd="0" destOrd="0" parTransId="{191C4D18-A83C-4B4F-A80D-3A8CD06DC132}" sibTransId="{D8507982-347C-4941-95F6-A96DE6A61A36}"/>
    <dgm:cxn modelId="{2A77B448-CB91-4BAB-96AA-D5C51DCADF08}" type="presOf" srcId="{35039915-7B25-4DA6-87B3-A12D57CEFF9E}" destId="{B289FC11-9A76-4448-A2DC-610B0965F0E6}" srcOrd="0" destOrd="0" presId="urn:microsoft.com/office/officeart/2005/8/layout/lProcess2"/>
    <dgm:cxn modelId="{DE6EB14B-C396-4671-9D7E-2A079FC09702}" type="presOf" srcId="{5D463A48-FD04-4284-93A5-8F30FBB07F2B}" destId="{B1A772D7-31E2-4467-BE1A-4E38C53DDB55}" srcOrd="0" destOrd="0" presId="urn:microsoft.com/office/officeart/2005/8/layout/lProcess2"/>
    <dgm:cxn modelId="{01BB9D70-8687-463E-BA3A-2FC46C77DBBB}" type="presOf" srcId="{E00DE9D2-3CD7-4600-BBD1-FFB7B574F213}" destId="{3C1136BF-2287-4C44-AD55-6118E83788B7}" srcOrd="0" destOrd="0" presId="urn:microsoft.com/office/officeart/2005/8/layout/lProcess2"/>
    <dgm:cxn modelId="{535DA472-E9AE-46B5-970C-E7639B5D3E0E}" type="presOf" srcId="{D5E14B2E-C4F7-47C7-B81A-6F2BC1FED2CA}" destId="{BDAD12C6-4981-4152-BBCD-E8E2B91E2DFB}" srcOrd="1" destOrd="0" presId="urn:microsoft.com/office/officeart/2005/8/layout/lProcess2"/>
    <dgm:cxn modelId="{F9260358-E08B-4451-8EF8-C2329C6CA0D1}" type="presOf" srcId="{C88CD718-5320-49EB-AE9D-EF05F2DB16F7}" destId="{3AFE07E6-8160-4CA1-A4DD-62E7877C36F8}" srcOrd="0" destOrd="0" presId="urn:microsoft.com/office/officeart/2005/8/layout/lProcess2"/>
    <dgm:cxn modelId="{097AA484-F27E-4F51-A0E0-7589F2811786}" srcId="{E00DE9D2-3CD7-4600-BBD1-FFB7B574F213}" destId="{C88CD718-5320-49EB-AE9D-EF05F2DB16F7}" srcOrd="0" destOrd="0" parTransId="{DEFB93C5-0BD3-4117-8D3F-DFCC8A39047C}" sibTransId="{566B0EB9-E5F2-4BFC-B022-4A53920FA6A7}"/>
    <dgm:cxn modelId="{CD7FBA85-0027-4020-ABCD-EAA3D01355CC}" type="presOf" srcId="{E00DE9D2-3CD7-4600-BBD1-FFB7B574F213}" destId="{9FEC1CA0-A7CE-48F0-B130-007BB10C1D17}" srcOrd="1" destOrd="0" presId="urn:microsoft.com/office/officeart/2005/8/layout/lProcess2"/>
    <dgm:cxn modelId="{8FFBBFE0-FFCE-4F6C-9D81-27EF252634EE}" srcId="{5D463A48-FD04-4284-93A5-8F30FBB07F2B}" destId="{D5E14B2E-C4F7-47C7-B81A-6F2BC1FED2CA}" srcOrd="0" destOrd="0" parTransId="{0BF6FD8D-5C3A-48F9-BBCC-4FB3F50FABF8}" sibTransId="{2C968DBF-97C1-4A5E-A237-4E24837D0460}"/>
    <dgm:cxn modelId="{81C8DAE8-6D33-4ADB-9C4F-4CD25AF04A3A}" type="presOf" srcId="{D5E14B2E-C4F7-47C7-B81A-6F2BC1FED2CA}" destId="{C8103DFA-B3C5-45B0-B134-B7F0DF3619C6}" srcOrd="0" destOrd="0" presId="urn:microsoft.com/office/officeart/2005/8/layout/lProcess2"/>
    <dgm:cxn modelId="{CE8A8AEA-230E-4DAD-AA2A-BC62EE307EA1}" type="presParOf" srcId="{B1A772D7-31E2-4467-BE1A-4E38C53DDB55}" destId="{9FC690F1-7C5B-46E3-AB5C-BE4D9FAAC503}" srcOrd="0" destOrd="0" presId="urn:microsoft.com/office/officeart/2005/8/layout/lProcess2"/>
    <dgm:cxn modelId="{F21A4737-430D-494F-AC71-B95564596A01}" type="presParOf" srcId="{9FC690F1-7C5B-46E3-AB5C-BE4D9FAAC503}" destId="{C8103DFA-B3C5-45B0-B134-B7F0DF3619C6}" srcOrd="0" destOrd="0" presId="urn:microsoft.com/office/officeart/2005/8/layout/lProcess2"/>
    <dgm:cxn modelId="{7C68DA22-448F-4E60-AB43-3EDAC4C3F903}" type="presParOf" srcId="{9FC690F1-7C5B-46E3-AB5C-BE4D9FAAC503}" destId="{BDAD12C6-4981-4152-BBCD-E8E2B91E2DFB}" srcOrd="1" destOrd="0" presId="urn:microsoft.com/office/officeart/2005/8/layout/lProcess2"/>
    <dgm:cxn modelId="{518EA3A3-1D5C-454D-A1B2-3606C3952ED7}" type="presParOf" srcId="{9FC690F1-7C5B-46E3-AB5C-BE4D9FAAC503}" destId="{2270F964-F713-41F7-9D25-FC799D41231F}" srcOrd="2" destOrd="0" presId="urn:microsoft.com/office/officeart/2005/8/layout/lProcess2"/>
    <dgm:cxn modelId="{89CA5A70-9D6D-4EDA-98F6-0AF38BD92D38}" type="presParOf" srcId="{2270F964-F713-41F7-9D25-FC799D41231F}" destId="{140CE51C-1DC7-4E5C-9AF6-E501F0E6C114}" srcOrd="0" destOrd="0" presId="urn:microsoft.com/office/officeart/2005/8/layout/lProcess2"/>
    <dgm:cxn modelId="{8844CBF1-C4B4-4C80-B3D1-1D6EFC967917}" type="presParOf" srcId="{140CE51C-1DC7-4E5C-9AF6-E501F0E6C114}" destId="{B289FC11-9A76-4448-A2DC-610B0965F0E6}" srcOrd="0" destOrd="0" presId="urn:microsoft.com/office/officeart/2005/8/layout/lProcess2"/>
    <dgm:cxn modelId="{94FF2515-15A7-4D0B-90E3-257CBD3F9764}" type="presParOf" srcId="{B1A772D7-31E2-4467-BE1A-4E38C53DDB55}" destId="{7C719EC6-A848-4251-A63E-E0C9C01FE692}" srcOrd="1" destOrd="0" presId="urn:microsoft.com/office/officeart/2005/8/layout/lProcess2"/>
    <dgm:cxn modelId="{5734F01A-E690-4C8A-A2D1-7227CF57264F}" type="presParOf" srcId="{B1A772D7-31E2-4467-BE1A-4E38C53DDB55}" destId="{C43BBF91-7E47-409A-920C-8F21E7F65B55}" srcOrd="2" destOrd="0" presId="urn:microsoft.com/office/officeart/2005/8/layout/lProcess2"/>
    <dgm:cxn modelId="{647EBEF5-F3B5-4261-B7BC-3E7FD630183D}" type="presParOf" srcId="{C43BBF91-7E47-409A-920C-8F21E7F65B55}" destId="{3C1136BF-2287-4C44-AD55-6118E83788B7}" srcOrd="0" destOrd="0" presId="urn:microsoft.com/office/officeart/2005/8/layout/lProcess2"/>
    <dgm:cxn modelId="{28C3B31E-358B-4480-B1E7-58CFE87AC09E}" type="presParOf" srcId="{C43BBF91-7E47-409A-920C-8F21E7F65B55}" destId="{9FEC1CA0-A7CE-48F0-B130-007BB10C1D17}" srcOrd="1" destOrd="0" presId="urn:microsoft.com/office/officeart/2005/8/layout/lProcess2"/>
    <dgm:cxn modelId="{E06ECCA3-15F5-420F-900C-B8E77DCBEA5A}" type="presParOf" srcId="{C43BBF91-7E47-409A-920C-8F21E7F65B55}" destId="{A2EB794D-A984-42B2-8451-F11CB87B9F43}" srcOrd="2" destOrd="0" presId="urn:microsoft.com/office/officeart/2005/8/layout/lProcess2"/>
    <dgm:cxn modelId="{730DAA1F-BD1B-4BC5-9DDC-E13F41C679FC}" type="presParOf" srcId="{A2EB794D-A984-42B2-8451-F11CB87B9F43}" destId="{3365CF89-5666-42A8-9C10-4742F6C66B62}" srcOrd="0" destOrd="0" presId="urn:microsoft.com/office/officeart/2005/8/layout/lProcess2"/>
    <dgm:cxn modelId="{00D04624-46C8-42E0-B500-A31E0D0228EF}" type="presParOf" srcId="{3365CF89-5666-42A8-9C10-4742F6C66B62}" destId="{3AFE07E6-8160-4CA1-A4DD-62E7877C36F8}" srcOrd="0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C2FA7C7-4AE5-4F3B-80C9-D4227DC3F1BC}">
      <dsp:nvSpPr>
        <dsp:cNvPr id="0" name=""/>
        <dsp:cNvSpPr/>
      </dsp:nvSpPr>
      <dsp:spPr>
        <a:xfrm>
          <a:off x="0" y="292191"/>
          <a:ext cx="7152456" cy="92687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2000" kern="1200" dirty="0"/>
            <a:t>BĒRNI AR VALODAS ATTĪSTĪBAS TRAUCĒJUMIEM</a:t>
          </a:r>
        </a:p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2000" kern="1200" dirty="0"/>
            <a:t>PRIMĀRIE TRAUCĒJUMI</a:t>
          </a:r>
        </a:p>
      </dsp:txBody>
      <dsp:txXfrm>
        <a:off x="45246" y="337437"/>
        <a:ext cx="7061964" cy="836383"/>
      </dsp:txXfrm>
    </dsp:sp>
    <dsp:sp modelId="{F8B79347-FB03-4D15-9BC7-0034589DCFC2}">
      <dsp:nvSpPr>
        <dsp:cNvPr id="0" name=""/>
        <dsp:cNvSpPr/>
      </dsp:nvSpPr>
      <dsp:spPr>
        <a:xfrm>
          <a:off x="0" y="1241245"/>
          <a:ext cx="7152456" cy="214647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7090" tIns="22860" rIns="128016" bIns="22860" numCol="1" spcCol="1270" anchor="t" anchorCtr="0">
          <a:noAutofit/>
        </a:bodyPr>
        <a:lstStyle/>
        <a:p>
          <a:pPr marL="171450" lvl="1" indent="-171450" algn="l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Char char="•"/>
          </a:pPr>
          <a:r>
            <a:rPr lang="ru-RU" sz="1800" kern="1200" cap="none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rPr>
            <a:t>1. Izrunas traucējumi  (vienas vai vairāku skaņu izpalikšana runā: dislālija, dizartrija, rinolālija</a:t>
          </a:r>
          <a:r>
            <a:rPr lang="lv-LV" sz="1800" kern="1200" cap="none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rPr>
            <a:t>.</a:t>
          </a:r>
          <a:r>
            <a:rPr lang="ru-RU" sz="1800" kern="1200" cap="none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rPr>
            <a:t>) </a:t>
          </a:r>
          <a:br>
            <a:rPr lang="ru-RU" sz="1800" kern="1200" cap="none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rPr>
          </a:br>
          <a:r>
            <a:rPr lang="ru-RU" sz="1800" kern="1200" cap="none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rPr>
            <a:t>2. Ritma un runas plūsmas traucējumi ( stostīšanās, bradilālija, tahilālija, logoneiroze) </a:t>
          </a:r>
          <a:br>
            <a:rPr lang="ru-RU" sz="1800" kern="1200" cap="none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rPr>
          </a:br>
          <a:r>
            <a:rPr lang="ru-RU" sz="1800" kern="1200" cap="none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rPr>
            <a:t>3. Valodas traucējumi (afonija, disfonija, fonostēnija)</a:t>
          </a:r>
          <a:r>
            <a:rPr lang="lv-LV" sz="1800" kern="1200" cap="none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rPr>
            <a:t>.</a:t>
          </a:r>
          <a:br>
            <a:rPr lang="ru-RU" sz="1800" kern="1200" cap="none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rPr>
          </a:br>
          <a:r>
            <a:rPr lang="ru-RU" sz="1800" kern="1200" cap="none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rPr>
            <a:t>4. Lasīšanas un rakstīšanas traucējumi (dislekso-disgrāfija, agrāfija)</a:t>
          </a:r>
          <a:r>
            <a:rPr lang="lv-LV" sz="1800" kern="1200" cap="none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rPr>
            <a:t>.</a:t>
          </a:r>
          <a:r>
            <a:rPr lang="ru-RU" sz="1800" kern="1200" cap="none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rPr>
            <a:t> </a:t>
          </a:r>
          <a:br>
            <a:rPr lang="ru-RU" sz="1800" kern="1200" cap="none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rPr>
          </a:br>
          <a:r>
            <a:rPr lang="ru-RU" sz="1800" kern="1200" cap="none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rPr>
            <a:t>5. Polimorfi( daudzveidīgi) traucējumi  (afāzija un alālija)</a:t>
          </a:r>
          <a:r>
            <a:rPr lang="lv-LV" sz="1800" kern="1200" cap="none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rPr>
            <a:t>.</a:t>
          </a:r>
          <a:br>
            <a:rPr lang="ru-RU" sz="1800" kern="1200" cap="none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rPr>
          </a:br>
          <a:endParaRPr lang="lv-LV" sz="1800" kern="1200" cap="none" dirty="0">
            <a:ln w="10541" cmpd="sng">
              <a:solidFill>
                <a:schemeClr val="accent1">
                  <a:shade val="88000"/>
                  <a:satMod val="110000"/>
                </a:schemeClr>
              </a:solidFill>
              <a:prstDash val="solid"/>
            </a:ln>
            <a:gradFill>
              <a:gsLst>
                <a:gs pos="0">
                  <a:schemeClr val="accent1">
                    <a:tint val="40000"/>
                    <a:satMod val="250000"/>
                  </a:schemeClr>
                </a:gs>
                <a:gs pos="9000">
                  <a:schemeClr val="accent1">
                    <a:tint val="52000"/>
                    <a:satMod val="300000"/>
                  </a:schemeClr>
                </a:gs>
                <a:gs pos="50000">
                  <a:schemeClr val="accent1">
                    <a:shade val="20000"/>
                    <a:satMod val="300000"/>
                  </a:schemeClr>
                </a:gs>
                <a:gs pos="79000">
                  <a:schemeClr val="accent1">
                    <a:tint val="52000"/>
                    <a:satMod val="300000"/>
                  </a:schemeClr>
                </a:gs>
                <a:gs pos="100000">
                  <a:schemeClr val="accent1">
                    <a:tint val="40000"/>
                    <a:satMod val="250000"/>
                  </a:schemeClr>
                </a:gs>
              </a:gsLst>
              <a:lin ang="5400000"/>
            </a:gradFill>
          </a:endParaRPr>
        </a:p>
      </dsp:txBody>
      <dsp:txXfrm>
        <a:off x="0" y="1241245"/>
        <a:ext cx="7152456" cy="2146478"/>
      </dsp:txXfrm>
    </dsp:sp>
    <dsp:sp modelId="{7052F8EB-F9B0-42F1-89BD-C5E6C5181A6D}">
      <dsp:nvSpPr>
        <dsp:cNvPr id="0" name=""/>
        <dsp:cNvSpPr/>
      </dsp:nvSpPr>
      <dsp:spPr>
        <a:xfrm>
          <a:off x="14" y="3276982"/>
          <a:ext cx="7058070" cy="77357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2000" kern="1200" dirty="0"/>
            <a:t>BĒRNI AR JAUKTIEM ATTĪSTĪBAS TRAUCĒJUMIEM </a:t>
          </a:r>
        </a:p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2000" kern="1200" dirty="0"/>
            <a:t>PRIMĀRIE TRAUCĒJUMI</a:t>
          </a:r>
        </a:p>
      </dsp:txBody>
      <dsp:txXfrm>
        <a:off x="37777" y="3314745"/>
        <a:ext cx="6982544" cy="698045"/>
      </dsp:txXfrm>
    </dsp:sp>
    <dsp:sp modelId="{75AE6720-C6B0-4568-97AA-C040518BAB32}">
      <dsp:nvSpPr>
        <dsp:cNvPr id="0" name=""/>
        <dsp:cNvSpPr/>
      </dsp:nvSpPr>
      <dsp:spPr>
        <a:xfrm>
          <a:off x="0" y="4161295"/>
          <a:ext cx="7152456" cy="178902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7090" tIns="22860" rIns="128016" bIns="22860" numCol="1" spcCol="1270" anchor="t" anchorCtr="0">
          <a:noAutofit/>
        </a:bodyPr>
        <a:lstStyle/>
        <a:p>
          <a:pPr marL="171450" lvl="1" indent="-171450" algn="l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Char char="•"/>
          </a:pPr>
          <a:r>
            <a:rPr lang="lv-LV" sz="1800" kern="1200" cap="none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rPr>
            <a:t>1. Galvas smadzeņu nobriešanā;</a:t>
          </a:r>
          <a:br>
            <a:rPr lang="lv-LV" sz="1800" kern="1200" cap="none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rPr>
          </a:br>
          <a:r>
            <a:rPr lang="lv-LV" sz="1800" kern="1200" cap="none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rPr>
            <a:t>2. Izziņas jeb kognitīvo attīstībā (sajūtas, uztvere, iztēle, domāšana, atmiņa);</a:t>
          </a:r>
          <a:br>
            <a:rPr lang="lv-LV" sz="1800" kern="1200" cap="none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rPr>
          </a:br>
          <a:r>
            <a:rPr lang="lv-LV" sz="1800" kern="1200" cap="none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rPr>
            <a:t>3. Emocionālā attīstībā;</a:t>
          </a:r>
          <a:br>
            <a:rPr lang="lv-LV" sz="1800" kern="1200" cap="none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rPr>
          </a:br>
          <a:r>
            <a:rPr lang="lv-LV" sz="1800" kern="1200" cap="none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rPr>
            <a:t>4. Personības psihisko īpašību veidošanā;</a:t>
          </a:r>
          <a:br>
            <a:rPr lang="lv-LV" sz="1800" kern="1200" cap="none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rPr>
          </a:br>
          <a:r>
            <a:rPr lang="lv-LV" sz="1800" kern="1200" cap="none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rPr>
            <a:t>5. Gribas sfērā;</a:t>
          </a:r>
          <a:br>
            <a:rPr lang="lv-LV" sz="1800" kern="1200" cap="none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rPr>
          </a:br>
          <a:r>
            <a:rPr lang="lv-LV" sz="1800" kern="1200" cap="none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rPr>
            <a:t>6. Personības socializācijā.</a:t>
          </a:r>
          <a:br>
            <a:rPr lang="lv-LV" sz="500" kern="1200" cap="none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rPr>
          </a:br>
          <a:endParaRPr lang="lv-LV" sz="500" kern="1200" dirty="0"/>
        </a:p>
      </dsp:txBody>
      <dsp:txXfrm>
        <a:off x="0" y="4161295"/>
        <a:ext cx="7152456" cy="178902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8103DFA-B3C5-45B0-B134-B7F0DF3619C6}">
      <dsp:nvSpPr>
        <dsp:cNvPr id="0" name=""/>
        <dsp:cNvSpPr/>
      </dsp:nvSpPr>
      <dsp:spPr>
        <a:xfrm>
          <a:off x="71997" y="0"/>
          <a:ext cx="3661083" cy="6336703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2000" b="1" kern="1200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rPr>
            <a:t>BĒRNI AR VALODAS ATTĪSTĪBAS TRAUCĒJUMIEM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2000" b="1" kern="1200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rPr>
            <a:t>SEKUNDĀRIE  ATTĪSTĪBAS TRAUCĒJUMI</a:t>
          </a:r>
        </a:p>
      </dsp:txBody>
      <dsp:txXfrm>
        <a:off x="71997" y="0"/>
        <a:ext cx="3661083" cy="1901011"/>
      </dsp:txXfrm>
    </dsp:sp>
    <dsp:sp modelId="{B289FC11-9A76-4448-A2DC-610B0965F0E6}">
      <dsp:nvSpPr>
        <dsp:cNvPr id="0" name=""/>
        <dsp:cNvSpPr/>
      </dsp:nvSpPr>
      <dsp:spPr>
        <a:xfrm>
          <a:off x="265767" y="2160231"/>
          <a:ext cx="2974599" cy="322131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600" kern="1200" dirty="0"/>
            <a:t>1. Galvas smadzeņu nobriešanā;</a:t>
          </a:r>
          <a:br>
            <a:rPr lang="lv-LV" sz="1600" kern="1200" dirty="0"/>
          </a:br>
          <a:r>
            <a:rPr lang="lv-LV" sz="1600" kern="1200" dirty="0"/>
            <a:t>2. Izziņas jeb kognitīvo attīstībā (sajūtas, uztvere, iztēle, domāšana, atmiņa);</a:t>
          </a:r>
          <a:br>
            <a:rPr lang="lv-LV" sz="1600" kern="1200" dirty="0"/>
          </a:br>
          <a:r>
            <a:rPr lang="lv-LV" sz="1600" kern="1200" dirty="0"/>
            <a:t>3. Emocionālā attīstībā;</a:t>
          </a:r>
          <a:br>
            <a:rPr lang="lv-LV" sz="1600" kern="1200" dirty="0"/>
          </a:br>
          <a:r>
            <a:rPr lang="lv-LV" sz="1600" kern="1200" dirty="0"/>
            <a:t>4. Personības psihisko īpašību veidošanā;</a:t>
          </a:r>
          <a:br>
            <a:rPr lang="lv-LV" sz="1600" kern="1200" dirty="0"/>
          </a:br>
          <a:r>
            <a:rPr lang="lv-LV" sz="1600" kern="1200" dirty="0"/>
            <a:t>5. Gribas sfērā;</a:t>
          </a:r>
          <a:br>
            <a:rPr lang="lv-LV" sz="1600" kern="1200" dirty="0"/>
          </a:br>
          <a:r>
            <a:rPr lang="lv-LV" sz="1600" kern="1200" dirty="0"/>
            <a:t>6. Personības socializācijā.</a:t>
          </a:r>
          <a:br>
            <a:rPr lang="lv-LV" sz="1600" kern="1200" dirty="0"/>
          </a:br>
          <a:endParaRPr lang="lv-LV" sz="1600" kern="1200" dirty="0"/>
        </a:p>
      </dsp:txBody>
      <dsp:txXfrm>
        <a:off x="352890" y="2247354"/>
        <a:ext cx="2800353" cy="3047071"/>
      </dsp:txXfrm>
    </dsp:sp>
    <dsp:sp modelId="{3C1136BF-2287-4C44-AD55-6118E83788B7}">
      <dsp:nvSpPr>
        <dsp:cNvPr id="0" name=""/>
        <dsp:cNvSpPr/>
      </dsp:nvSpPr>
      <dsp:spPr>
        <a:xfrm>
          <a:off x="3899095" y="0"/>
          <a:ext cx="3517378" cy="6336703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2000" b="1" kern="1200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rPr>
            <a:t>BĒRNI AR JAUKTIEM ATTĪSTĪBAS TRAUCĒJUMIEM 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2000" b="1" kern="1200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rPr>
            <a:t>SEKUNDĀRIE</a:t>
          </a:r>
          <a:r>
            <a:rPr lang="lv-LV" sz="2400" b="1" kern="1200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rPr>
            <a:t> </a:t>
          </a:r>
          <a:r>
            <a:rPr lang="lv-LV" sz="2000" b="1" kern="1200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rPr>
            <a:t>ATTĪSTĪBAS  TRAUCĒJUMI</a:t>
          </a:r>
        </a:p>
      </dsp:txBody>
      <dsp:txXfrm>
        <a:off x="3899095" y="0"/>
        <a:ext cx="3517378" cy="1901011"/>
      </dsp:txXfrm>
    </dsp:sp>
    <dsp:sp modelId="{3AFE07E6-8160-4CA1-A4DD-62E7877C36F8}">
      <dsp:nvSpPr>
        <dsp:cNvPr id="0" name=""/>
        <dsp:cNvSpPr/>
      </dsp:nvSpPr>
      <dsp:spPr>
        <a:xfrm>
          <a:off x="4186772" y="2160231"/>
          <a:ext cx="2942023" cy="323630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600" kern="1200" dirty="0"/>
            <a:t>1. </a:t>
          </a:r>
          <a:r>
            <a:rPr lang="ru-RU" sz="1600" kern="1200" dirty="0"/>
            <a:t>Valodas attīstības traucējumi (psiholoģiskais mēmums, vispārēja valodas attīstības aizkavēšanās</a:t>
          </a:r>
          <a:r>
            <a:rPr lang="lv-LV" sz="1600" kern="1200" dirty="0"/>
            <a:t>, </a:t>
          </a:r>
          <a:r>
            <a:rPr lang="ru-RU" sz="1600" kern="1200" dirty="0"/>
            <a:t>verbālo funkciju traucējumi, kas saistās ar bērnu autismu, garīgajiem vai dzirdes traucējumiem)</a:t>
          </a:r>
          <a:r>
            <a:rPr lang="lv-LV" sz="1600" kern="1200" dirty="0"/>
            <a:t>.</a:t>
          </a:r>
          <a:br>
            <a:rPr lang="ru-RU" sz="1600" kern="1200" dirty="0"/>
          </a:br>
          <a:r>
            <a:rPr lang="lv-LV" sz="1600" kern="1200" dirty="0"/>
            <a:t>2. </a:t>
          </a:r>
          <a:r>
            <a:rPr lang="ru-RU" sz="1600" kern="1200" dirty="0"/>
            <a:t>Traucējumi, kas saistās ar psihopataloģiskajām vai psihiatriskajām  saslimšanām </a:t>
          </a:r>
          <a:r>
            <a:rPr lang="lv-LV" sz="1600" kern="1200" dirty="0"/>
            <a:t>   </a:t>
          </a:r>
          <a:r>
            <a:rPr lang="ru-RU" sz="1600" kern="1200" dirty="0"/>
            <a:t>(eholālija, afāzija)</a:t>
          </a:r>
          <a:r>
            <a:rPr lang="lv-LV" sz="1600" kern="1200" dirty="0"/>
            <a:t>.</a:t>
          </a:r>
          <a:r>
            <a:rPr lang="ru-RU" sz="1600" kern="1200" dirty="0"/>
            <a:t> </a:t>
          </a:r>
          <a:endParaRPr lang="lv-LV" sz="1600" kern="1200" dirty="0"/>
        </a:p>
      </dsp:txBody>
      <dsp:txXfrm>
        <a:off x="4272941" y="2246400"/>
        <a:ext cx="2769685" cy="306397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alvenes vietturis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3" name="Datuma vietturis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E94B00-6360-428F-BB5C-4898CBD4A4C3}" type="datetimeFigureOut">
              <a:rPr lang="lv-LV" smtClean="0"/>
              <a:t>14.10.2022</a:t>
            </a:fld>
            <a:endParaRPr lang="lv-LV"/>
          </a:p>
        </p:txBody>
      </p:sp>
      <p:sp>
        <p:nvSpPr>
          <p:cNvPr id="4" name="Slaida attēla vietturi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lv-LV"/>
          </a:p>
        </p:txBody>
      </p:sp>
      <p:sp>
        <p:nvSpPr>
          <p:cNvPr id="5" name="Piezīmju vietturi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lv-LV"/>
              <a:t>Rediģēt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6" name="Kājenes vietturis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7" name="Slaida numura vietturis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C1B506-6DD9-4B45-BC39-1F757709F2C6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9299923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ida attēla vietturi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iezīmju vietturi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aida numura vietturis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C1B506-6DD9-4B45-BC39-1F757709F2C6}" type="slidenum">
              <a:rPr lang="lv-LV" smtClean="0"/>
              <a:t>4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8229845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Virsraksta slaid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Virsraksts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lv-LV"/>
              <a:t>Rediģēt šablona virsraksta stilu</a:t>
            </a:r>
            <a:endParaRPr kumimoji="0" lang="en-US"/>
          </a:p>
        </p:txBody>
      </p:sp>
      <p:sp>
        <p:nvSpPr>
          <p:cNvPr id="22" name="Apakšvirsraksts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lv-LV"/>
              <a:t>Rediģēt šablona apakšvirsraksta stilu</a:t>
            </a:r>
            <a:endParaRPr kumimoji="0" lang="en-US"/>
          </a:p>
        </p:txBody>
      </p:sp>
      <p:sp>
        <p:nvSpPr>
          <p:cNvPr id="7" name="Datuma vietturis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172D9-FA55-44B2-A1CC-08EAC2018B4B}" type="datetimeFigureOut">
              <a:rPr lang="lv-LV" smtClean="0"/>
              <a:t>14.10.2022</a:t>
            </a:fld>
            <a:endParaRPr lang="lv-LV"/>
          </a:p>
        </p:txBody>
      </p:sp>
      <p:sp>
        <p:nvSpPr>
          <p:cNvPr id="20" name="Kājenes vietturis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10" name="Slaida numura vietturis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4CBB3-3323-46DD-8135-8B721DF6954C}" type="slidenum">
              <a:rPr lang="lv-LV" smtClean="0"/>
              <a:t>‹#›</a:t>
            </a:fld>
            <a:endParaRPr lang="lv-LV"/>
          </a:p>
        </p:txBody>
      </p:sp>
      <p:sp>
        <p:nvSpPr>
          <p:cNvPr id="8" name="Ovāls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vāls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Virsraksts un vertikāls te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lv-LV"/>
              <a:t>Rediģēt šablona virsraksta stilu</a:t>
            </a:r>
            <a:endParaRPr kumimoji="0" lang="en-US"/>
          </a:p>
        </p:txBody>
      </p:sp>
      <p:sp>
        <p:nvSpPr>
          <p:cNvPr id="3" name="Vertikāls teksta vietturis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lv-LV"/>
              <a:t>Rediģēt šablona teksta stilus</a:t>
            </a:r>
          </a:p>
          <a:p>
            <a:pPr lvl="1" eaLnBrk="1" latinLnBrk="0" hangingPunct="1"/>
            <a:r>
              <a:rPr lang="lv-LV"/>
              <a:t>Otrais līmenis</a:t>
            </a:r>
          </a:p>
          <a:p>
            <a:pPr lvl="2" eaLnBrk="1" latinLnBrk="0" hangingPunct="1"/>
            <a:r>
              <a:rPr lang="lv-LV"/>
              <a:t>Trešais līmenis</a:t>
            </a:r>
          </a:p>
          <a:p>
            <a:pPr lvl="3" eaLnBrk="1" latinLnBrk="0" hangingPunct="1"/>
            <a:r>
              <a:rPr lang="lv-LV"/>
              <a:t>Ceturtais līmenis</a:t>
            </a:r>
          </a:p>
          <a:p>
            <a:pPr lvl="4" eaLnBrk="1" latinLnBrk="0" hangingPunct="1"/>
            <a:r>
              <a:rPr lang="lv-LV"/>
              <a:t>Piektais līmenis</a:t>
            </a:r>
            <a:endParaRPr kumimoji="0" lang="en-US"/>
          </a:p>
        </p:txBody>
      </p:sp>
      <p:sp>
        <p:nvSpPr>
          <p:cNvPr id="4" name="Datuma vietturi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172D9-FA55-44B2-A1CC-08EAC2018B4B}" type="datetimeFigureOut">
              <a:rPr lang="lv-LV" smtClean="0"/>
              <a:t>14.10.2022</a:t>
            </a:fld>
            <a:endParaRPr lang="lv-LV"/>
          </a:p>
        </p:txBody>
      </p:sp>
      <p:sp>
        <p:nvSpPr>
          <p:cNvPr id="5" name="Kājenes vietturi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aida numura vietturi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4CBB3-3323-46DD-8135-8B721DF6954C}" type="slidenum">
              <a:rPr lang="lv-LV" smtClean="0"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āls virsraksts un te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āls virsraksts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kumimoji="0" lang="lv-LV"/>
              <a:t>Rediģēt šablona virsraksta stilu</a:t>
            </a:r>
            <a:endParaRPr kumimoji="0" lang="en-US"/>
          </a:p>
        </p:txBody>
      </p:sp>
      <p:sp>
        <p:nvSpPr>
          <p:cNvPr id="3" name="Vertikāls teksta vietturis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lv-LV"/>
              <a:t>Rediģēt šablona teksta stilus</a:t>
            </a:r>
          </a:p>
          <a:p>
            <a:pPr lvl="1" eaLnBrk="1" latinLnBrk="0" hangingPunct="1"/>
            <a:r>
              <a:rPr lang="lv-LV"/>
              <a:t>Otrais līmenis</a:t>
            </a:r>
          </a:p>
          <a:p>
            <a:pPr lvl="2" eaLnBrk="1" latinLnBrk="0" hangingPunct="1"/>
            <a:r>
              <a:rPr lang="lv-LV"/>
              <a:t>Trešais līmenis</a:t>
            </a:r>
          </a:p>
          <a:p>
            <a:pPr lvl="3" eaLnBrk="1" latinLnBrk="0" hangingPunct="1"/>
            <a:r>
              <a:rPr lang="lv-LV"/>
              <a:t>Ceturtais līmenis</a:t>
            </a:r>
          </a:p>
          <a:p>
            <a:pPr lvl="4" eaLnBrk="1" latinLnBrk="0" hangingPunct="1"/>
            <a:r>
              <a:rPr lang="lv-LV"/>
              <a:t>Piektais līmenis</a:t>
            </a:r>
            <a:endParaRPr kumimoji="0" lang="en-US"/>
          </a:p>
        </p:txBody>
      </p:sp>
      <p:sp>
        <p:nvSpPr>
          <p:cNvPr id="4" name="Datuma vietturi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172D9-FA55-44B2-A1CC-08EAC2018B4B}" type="datetimeFigureOut">
              <a:rPr lang="lv-LV" smtClean="0"/>
              <a:t>14.10.2022</a:t>
            </a:fld>
            <a:endParaRPr lang="lv-LV"/>
          </a:p>
        </p:txBody>
      </p:sp>
      <p:sp>
        <p:nvSpPr>
          <p:cNvPr id="5" name="Kājenes vietturi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aida numura vietturi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4CBB3-3323-46DD-8135-8B721DF6954C}" type="slidenum">
              <a:rPr lang="lv-LV" smtClean="0"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Virsraksts un satu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lv-LV"/>
              <a:t>Rediģēt šablona virsraksta stilu</a:t>
            </a:r>
            <a:endParaRPr kumimoji="0" lang="en-US"/>
          </a:p>
        </p:txBody>
      </p:sp>
      <p:sp>
        <p:nvSpPr>
          <p:cNvPr id="3" name="Satura vietturi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lv-LV"/>
              <a:t>Rediģēt šablona teksta stilus</a:t>
            </a:r>
          </a:p>
          <a:p>
            <a:pPr lvl="1" eaLnBrk="1" latinLnBrk="0" hangingPunct="1"/>
            <a:r>
              <a:rPr lang="lv-LV"/>
              <a:t>Otrais līmenis</a:t>
            </a:r>
          </a:p>
          <a:p>
            <a:pPr lvl="2" eaLnBrk="1" latinLnBrk="0" hangingPunct="1"/>
            <a:r>
              <a:rPr lang="lv-LV"/>
              <a:t>Trešais līmenis</a:t>
            </a:r>
          </a:p>
          <a:p>
            <a:pPr lvl="3" eaLnBrk="1" latinLnBrk="0" hangingPunct="1"/>
            <a:r>
              <a:rPr lang="lv-LV"/>
              <a:t>Ceturtais līmenis</a:t>
            </a:r>
          </a:p>
          <a:p>
            <a:pPr lvl="4" eaLnBrk="1" latinLnBrk="0" hangingPunct="1"/>
            <a:r>
              <a:rPr lang="lv-LV"/>
              <a:t>Piektais līmenis</a:t>
            </a:r>
            <a:endParaRPr kumimoji="0" lang="en-US"/>
          </a:p>
        </p:txBody>
      </p:sp>
      <p:sp>
        <p:nvSpPr>
          <p:cNvPr id="4" name="Datuma vietturi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172D9-FA55-44B2-A1CC-08EAC2018B4B}" type="datetimeFigureOut">
              <a:rPr lang="lv-LV" smtClean="0"/>
              <a:t>14.10.2022</a:t>
            </a:fld>
            <a:endParaRPr lang="lv-LV"/>
          </a:p>
        </p:txBody>
      </p:sp>
      <p:sp>
        <p:nvSpPr>
          <p:cNvPr id="5" name="Kājenes vietturi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aida numura vietturi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4CBB3-3323-46DD-8135-8B721DF6954C}" type="slidenum">
              <a:rPr lang="lv-LV" smtClean="0"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adaļas galve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aisnstūris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lv-LV"/>
              <a:t>Rediģēt šablona virsraksta stilu</a:t>
            </a:r>
            <a:endParaRPr kumimoji="0" lang="en-US"/>
          </a:p>
        </p:txBody>
      </p:sp>
      <p:sp>
        <p:nvSpPr>
          <p:cNvPr id="3" name="Teksta vietturis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lv-LV"/>
              <a:t>Rediģēt šablona teksta stilus</a:t>
            </a:r>
          </a:p>
        </p:txBody>
      </p:sp>
      <p:sp>
        <p:nvSpPr>
          <p:cNvPr id="4" name="Datuma vietturi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172D9-FA55-44B2-A1CC-08EAC2018B4B}" type="datetimeFigureOut">
              <a:rPr lang="lv-LV" smtClean="0"/>
              <a:t>14.10.2022</a:t>
            </a:fld>
            <a:endParaRPr lang="lv-LV"/>
          </a:p>
        </p:txBody>
      </p:sp>
      <p:sp>
        <p:nvSpPr>
          <p:cNvPr id="5" name="Kājenes vietturi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aida numura vietturi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4CBB3-3323-46DD-8135-8B721DF6954C}" type="slidenum">
              <a:rPr lang="lv-LV" smtClean="0"/>
              <a:t>‹#›</a:t>
            </a:fld>
            <a:endParaRPr lang="lv-LV"/>
          </a:p>
        </p:txBody>
      </p:sp>
      <p:sp>
        <p:nvSpPr>
          <p:cNvPr id="10" name="Taisnstūris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vāls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vāls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ivi satur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kumimoji="0" lang="lv-LV"/>
              <a:t>Rediģēt šablona virsraksta stilu</a:t>
            </a:r>
            <a:endParaRPr kumimoji="0" lang="en-US"/>
          </a:p>
        </p:txBody>
      </p:sp>
      <p:sp>
        <p:nvSpPr>
          <p:cNvPr id="3" name="Satura vietturis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lv-LV"/>
              <a:t>Rediģēt šablona teksta stilus</a:t>
            </a:r>
          </a:p>
          <a:p>
            <a:pPr lvl="1" eaLnBrk="1" latinLnBrk="0" hangingPunct="1"/>
            <a:r>
              <a:rPr lang="lv-LV"/>
              <a:t>Otrais līmenis</a:t>
            </a:r>
          </a:p>
          <a:p>
            <a:pPr lvl="2" eaLnBrk="1" latinLnBrk="0" hangingPunct="1"/>
            <a:r>
              <a:rPr lang="lv-LV"/>
              <a:t>Trešais līmenis</a:t>
            </a:r>
          </a:p>
          <a:p>
            <a:pPr lvl="3" eaLnBrk="1" latinLnBrk="0" hangingPunct="1"/>
            <a:r>
              <a:rPr lang="lv-LV"/>
              <a:t>Ceturtais līmenis</a:t>
            </a:r>
          </a:p>
          <a:p>
            <a:pPr lvl="4" eaLnBrk="1" latinLnBrk="0" hangingPunct="1"/>
            <a:r>
              <a:rPr lang="lv-LV"/>
              <a:t>Piektais līmenis</a:t>
            </a:r>
            <a:endParaRPr kumimoji="0" lang="en-US"/>
          </a:p>
        </p:txBody>
      </p:sp>
      <p:sp>
        <p:nvSpPr>
          <p:cNvPr id="4" name="Satura vietturis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lv-LV"/>
              <a:t>Rediģēt šablona teksta stilus</a:t>
            </a:r>
          </a:p>
          <a:p>
            <a:pPr lvl="1" eaLnBrk="1" latinLnBrk="0" hangingPunct="1"/>
            <a:r>
              <a:rPr lang="lv-LV"/>
              <a:t>Otrais līmenis</a:t>
            </a:r>
          </a:p>
          <a:p>
            <a:pPr lvl="2" eaLnBrk="1" latinLnBrk="0" hangingPunct="1"/>
            <a:r>
              <a:rPr lang="lv-LV"/>
              <a:t>Trešais līmenis</a:t>
            </a:r>
          </a:p>
          <a:p>
            <a:pPr lvl="3" eaLnBrk="1" latinLnBrk="0" hangingPunct="1"/>
            <a:r>
              <a:rPr lang="lv-LV"/>
              <a:t>Ceturtais līmenis</a:t>
            </a:r>
          </a:p>
          <a:p>
            <a:pPr lvl="4" eaLnBrk="1" latinLnBrk="0" hangingPunct="1"/>
            <a:r>
              <a:rPr lang="lv-LV"/>
              <a:t>Piektais līmenis</a:t>
            </a:r>
            <a:endParaRPr kumimoji="0" lang="en-US"/>
          </a:p>
        </p:txBody>
      </p:sp>
      <p:sp>
        <p:nvSpPr>
          <p:cNvPr id="5" name="Datuma vietturi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172D9-FA55-44B2-A1CC-08EAC2018B4B}" type="datetimeFigureOut">
              <a:rPr lang="lv-LV" smtClean="0"/>
              <a:t>14.10.2022</a:t>
            </a:fld>
            <a:endParaRPr lang="lv-LV"/>
          </a:p>
        </p:txBody>
      </p:sp>
      <p:sp>
        <p:nvSpPr>
          <p:cNvPr id="6" name="Kājenes vietturi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aida numura vietturi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4CBB3-3323-46DD-8135-8B721DF6954C}" type="slidenum">
              <a:rPr lang="lv-LV" smtClean="0"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Salīdzināj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lv-LV"/>
              <a:t>Rediģēt šablona virsraksta stilu</a:t>
            </a:r>
            <a:endParaRPr kumimoji="0" lang="en-US"/>
          </a:p>
        </p:txBody>
      </p:sp>
      <p:sp>
        <p:nvSpPr>
          <p:cNvPr id="3" name="Teksta vietturis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lv-LV"/>
              <a:t>Rediģēt šablona teksta stilus</a:t>
            </a:r>
          </a:p>
        </p:txBody>
      </p:sp>
      <p:sp>
        <p:nvSpPr>
          <p:cNvPr id="4" name="Teksta vietturis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lv-LV"/>
              <a:t>Rediģēt šablona teksta stilus</a:t>
            </a:r>
          </a:p>
        </p:txBody>
      </p:sp>
      <p:sp>
        <p:nvSpPr>
          <p:cNvPr id="5" name="Satura vietturis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lv-LV"/>
              <a:t>Rediģēt šablona teksta stilus</a:t>
            </a:r>
          </a:p>
          <a:p>
            <a:pPr lvl="1" eaLnBrk="1" latinLnBrk="0" hangingPunct="1"/>
            <a:r>
              <a:rPr lang="lv-LV"/>
              <a:t>Otrais līmenis</a:t>
            </a:r>
          </a:p>
          <a:p>
            <a:pPr lvl="2" eaLnBrk="1" latinLnBrk="0" hangingPunct="1"/>
            <a:r>
              <a:rPr lang="lv-LV"/>
              <a:t>Trešais līmenis</a:t>
            </a:r>
          </a:p>
          <a:p>
            <a:pPr lvl="3" eaLnBrk="1" latinLnBrk="0" hangingPunct="1"/>
            <a:r>
              <a:rPr lang="lv-LV"/>
              <a:t>Ceturtais līmenis</a:t>
            </a:r>
          </a:p>
          <a:p>
            <a:pPr lvl="4" eaLnBrk="1" latinLnBrk="0" hangingPunct="1"/>
            <a:r>
              <a:rPr lang="lv-LV"/>
              <a:t>Piektais līmenis</a:t>
            </a:r>
            <a:endParaRPr kumimoji="0" lang="en-US"/>
          </a:p>
        </p:txBody>
      </p:sp>
      <p:sp>
        <p:nvSpPr>
          <p:cNvPr id="6" name="Satura vietturis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lv-LV"/>
              <a:t>Rediģēt šablona teksta stilus</a:t>
            </a:r>
          </a:p>
          <a:p>
            <a:pPr lvl="1" eaLnBrk="1" latinLnBrk="0" hangingPunct="1"/>
            <a:r>
              <a:rPr lang="lv-LV"/>
              <a:t>Otrais līmenis</a:t>
            </a:r>
          </a:p>
          <a:p>
            <a:pPr lvl="2" eaLnBrk="1" latinLnBrk="0" hangingPunct="1"/>
            <a:r>
              <a:rPr lang="lv-LV"/>
              <a:t>Trešais līmenis</a:t>
            </a:r>
          </a:p>
          <a:p>
            <a:pPr lvl="3" eaLnBrk="1" latinLnBrk="0" hangingPunct="1"/>
            <a:r>
              <a:rPr lang="lv-LV"/>
              <a:t>Ceturtais līmenis</a:t>
            </a:r>
          </a:p>
          <a:p>
            <a:pPr lvl="4" eaLnBrk="1" latinLnBrk="0" hangingPunct="1"/>
            <a:r>
              <a:rPr lang="lv-LV"/>
              <a:t>Piektais līmenis</a:t>
            </a:r>
            <a:endParaRPr kumimoji="0" lang="en-US"/>
          </a:p>
        </p:txBody>
      </p:sp>
      <p:sp>
        <p:nvSpPr>
          <p:cNvPr id="7" name="Datuma vietturis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172D9-FA55-44B2-A1CC-08EAC2018B4B}" type="datetimeFigureOut">
              <a:rPr lang="lv-LV" smtClean="0"/>
              <a:t>14.10.2022</a:t>
            </a:fld>
            <a:endParaRPr lang="lv-LV"/>
          </a:p>
        </p:txBody>
      </p:sp>
      <p:sp>
        <p:nvSpPr>
          <p:cNvPr id="8" name="Kājenes vietturis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9" name="Slaida numura vietturis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4CBB3-3323-46DD-8135-8B721DF6954C}" type="slidenum">
              <a:rPr lang="lv-LV" smtClean="0"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kai virsra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/>
          <a:p>
            <a:r>
              <a:rPr kumimoji="0" lang="lv-LV"/>
              <a:t>Rediģēt šablona virsraksta stilu</a:t>
            </a:r>
            <a:endParaRPr kumimoji="0" lang="en-US"/>
          </a:p>
        </p:txBody>
      </p:sp>
      <p:sp>
        <p:nvSpPr>
          <p:cNvPr id="3" name="Datuma vietturis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172D9-FA55-44B2-A1CC-08EAC2018B4B}" type="datetimeFigureOut">
              <a:rPr lang="lv-LV" smtClean="0"/>
              <a:t>14.10.2022</a:t>
            </a:fld>
            <a:endParaRPr lang="lv-LV"/>
          </a:p>
        </p:txBody>
      </p:sp>
      <p:sp>
        <p:nvSpPr>
          <p:cNvPr id="4" name="Kājenes vietturis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Slaida numura vietturis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4CBB3-3323-46DD-8135-8B721DF6954C}" type="slidenum">
              <a:rPr lang="lv-LV" smtClean="0"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uk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aisnstūris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Datuma vietturis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172D9-FA55-44B2-A1CC-08EAC2018B4B}" type="datetimeFigureOut">
              <a:rPr lang="lv-LV" smtClean="0"/>
              <a:t>14.10.2022</a:t>
            </a:fld>
            <a:endParaRPr lang="lv-LV"/>
          </a:p>
        </p:txBody>
      </p:sp>
      <p:sp>
        <p:nvSpPr>
          <p:cNvPr id="3" name="Kājenes vietturis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aida numura vietturis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4CBB3-3323-46DD-8135-8B721DF6954C}" type="slidenum">
              <a:rPr lang="lv-LV" smtClean="0"/>
              <a:t>‹#›</a:t>
            </a:fld>
            <a:endParaRPr lang="lv-LV"/>
          </a:p>
        </p:txBody>
      </p:sp>
      <p:sp>
        <p:nvSpPr>
          <p:cNvPr id="6" name="Taisnstūris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Saturs ar paraks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lv-LV"/>
              <a:t>Rediģēt šablona virsraksta stilu</a:t>
            </a:r>
            <a:endParaRPr kumimoji="0" lang="en-US"/>
          </a:p>
        </p:txBody>
      </p:sp>
      <p:sp>
        <p:nvSpPr>
          <p:cNvPr id="3" name="Teksta vietturis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lv-LV"/>
              <a:t>Rediģēt šablona teksta stilus</a:t>
            </a:r>
          </a:p>
        </p:txBody>
      </p:sp>
      <p:sp>
        <p:nvSpPr>
          <p:cNvPr id="4" name="Satura vietturis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lv-LV"/>
              <a:t>Rediģēt šablona teksta stilus</a:t>
            </a:r>
          </a:p>
          <a:p>
            <a:pPr lvl="1" eaLnBrk="1" latinLnBrk="0" hangingPunct="1"/>
            <a:r>
              <a:rPr lang="lv-LV"/>
              <a:t>Otrais līmenis</a:t>
            </a:r>
          </a:p>
          <a:p>
            <a:pPr lvl="2" eaLnBrk="1" latinLnBrk="0" hangingPunct="1"/>
            <a:r>
              <a:rPr lang="lv-LV"/>
              <a:t>Trešais līmenis</a:t>
            </a:r>
          </a:p>
          <a:p>
            <a:pPr lvl="3" eaLnBrk="1" latinLnBrk="0" hangingPunct="1"/>
            <a:r>
              <a:rPr lang="lv-LV"/>
              <a:t>Ceturtais līmenis</a:t>
            </a:r>
          </a:p>
          <a:p>
            <a:pPr lvl="4" eaLnBrk="1" latinLnBrk="0" hangingPunct="1"/>
            <a:r>
              <a:rPr lang="lv-LV"/>
              <a:t>Piektais līmenis</a:t>
            </a:r>
            <a:endParaRPr kumimoji="0" lang="en-US"/>
          </a:p>
        </p:txBody>
      </p:sp>
      <p:sp>
        <p:nvSpPr>
          <p:cNvPr id="5" name="Datuma vietturi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172D9-FA55-44B2-A1CC-08EAC2018B4B}" type="datetimeFigureOut">
              <a:rPr lang="lv-LV" smtClean="0"/>
              <a:t>14.10.2022</a:t>
            </a:fld>
            <a:endParaRPr lang="lv-LV"/>
          </a:p>
        </p:txBody>
      </p:sp>
      <p:sp>
        <p:nvSpPr>
          <p:cNvPr id="6" name="Kājenes vietturi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aida numura vietturi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4CBB3-3323-46DD-8135-8B721DF6954C}" type="slidenum">
              <a:rPr lang="lv-LV" smtClean="0"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ttēls ar paraks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lv-LV"/>
              <a:t>Rediģēt šablona virsraksta stilu</a:t>
            </a:r>
            <a:endParaRPr kumimoji="0" lang="en-US"/>
          </a:p>
        </p:txBody>
      </p:sp>
      <p:sp>
        <p:nvSpPr>
          <p:cNvPr id="5" name="Datuma vietturi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172D9-FA55-44B2-A1CC-08EAC2018B4B}" type="datetimeFigureOut">
              <a:rPr lang="lv-LV" smtClean="0"/>
              <a:t>14.10.2022</a:t>
            </a:fld>
            <a:endParaRPr lang="lv-LV"/>
          </a:p>
        </p:txBody>
      </p:sp>
      <p:sp>
        <p:nvSpPr>
          <p:cNvPr id="6" name="Kājenes vietturi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aida numura vietturi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4CBB3-3323-46DD-8135-8B721DF6954C}" type="slidenum">
              <a:rPr lang="lv-LV" smtClean="0"/>
              <a:t>‹#›</a:t>
            </a:fld>
            <a:endParaRPr lang="lv-LV"/>
          </a:p>
        </p:txBody>
      </p:sp>
      <p:sp>
        <p:nvSpPr>
          <p:cNvPr id="8" name="Taisnstūris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Attēla vietturis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lv-LV"/>
              <a:t>Noklikšķiniet uz attēla ikonas</a:t>
            </a:r>
            <a:endParaRPr kumimoji="0" lang="en-US" dirty="0"/>
          </a:p>
        </p:txBody>
      </p:sp>
      <p:sp>
        <p:nvSpPr>
          <p:cNvPr id="9" name="Blokshēma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Blokshēma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Teksta vietturis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lv-LV"/>
              <a:t>Rediģēt šablona teksta stilus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ktors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vāls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Gredzens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aisnstūris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Virsraksta vietturis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lv-LV"/>
              <a:t>Rediģēt šablona virsraksta stilu</a:t>
            </a:r>
            <a:endParaRPr kumimoji="0" lang="en-US"/>
          </a:p>
        </p:txBody>
      </p:sp>
      <p:sp>
        <p:nvSpPr>
          <p:cNvPr id="9" name="Teksta vietturis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lv-LV"/>
              <a:t>Rediģēt šablona teksta stilus</a:t>
            </a:r>
          </a:p>
          <a:p>
            <a:pPr lvl="1" eaLnBrk="1" latinLnBrk="0" hangingPunct="1"/>
            <a:r>
              <a:rPr kumimoji="0" lang="lv-LV"/>
              <a:t>Otrais līmenis</a:t>
            </a:r>
          </a:p>
          <a:p>
            <a:pPr lvl="2" eaLnBrk="1" latinLnBrk="0" hangingPunct="1"/>
            <a:r>
              <a:rPr kumimoji="0" lang="lv-LV"/>
              <a:t>Trešais līmenis</a:t>
            </a:r>
          </a:p>
          <a:p>
            <a:pPr lvl="3" eaLnBrk="1" latinLnBrk="0" hangingPunct="1"/>
            <a:r>
              <a:rPr kumimoji="0" lang="lv-LV"/>
              <a:t>Ceturtais līmenis</a:t>
            </a:r>
          </a:p>
          <a:p>
            <a:pPr lvl="4" eaLnBrk="1" latinLnBrk="0" hangingPunct="1"/>
            <a:r>
              <a:rPr kumimoji="0" lang="lv-LV"/>
              <a:t>Piektais līmenis</a:t>
            </a:r>
            <a:endParaRPr kumimoji="0" lang="en-US"/>
          </a:p>
        </p:txBody>
      </p:sp>
      <p:sp>
        <p:nvSpPr>
          <p:cNvPr id="24" name="Datuma vietturis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FC6172D9-FA55-44B2-A1CC-08EAC2018B4B}" type="datetimeFigureOut">
              <a:rPr lang="lv-LV" smtClean="0"/>
              <a:t>14.10.2022</a:t>
            </a:fld>
            <a:endParaRPr lang="lv-LV"/>
          </a:p>
        </p:txBody>
      </p:sp>
      <p:sp>
        <p:nvSpPr>
          <p:cNvPr id="10" name="Kājenes vietturis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lv-LV"/>
          </a:p>
        </p:txBody>
      </p:sp>
      <p:sp>
        <p:nvSpPr>
          <p:cNvPr id="22" name="Slaida numura vietturis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35C4CBB3-3323-46DD-8135-8B721DF6954C}" type="slidenum">
              <a:rPr lang="lv-LV" smtClean="0"/>
              <a:t>‹#›</a:t>
            </a:fld>
            <a:endParaRPr lang="lv-LV"/>
          </a:p>
        </p:txBody>
      </p:sp>
      <p:sp>
        <p:nvSpPr>
          <p:cNvPr id="15" name="Taisnstūris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03648" y="548680"/>
            <a:ext cx="7406640" cy="2088232"/>
          </a:xfrm>
        </p:spPr>
        <p:txBody>
          <a:bodyPr>
            <a:noAutofit/>
          </a:bodyPr>
          <a:lstStyle/>
          <a:p>
            <a:r>
              <a:rPr lang="lv-LV" sz="3600" dirty="0"/>
              <a:t>Bērni ar jauktiem attīstības traucējumiem un valodas attīstības traucējumiem</a:t>
            </a:r>
            <a:br>
              <a:rPr lang="lv-LV" sz="3600" dirty="0"/>
            </a:br>
            <a:endParaRPr lang="lv-LV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47664" y="4005064"/>
            <a:ext cx="6986986" cy="2016224"/>
          </a:xfrm>
        </p:spPr>
        <p:txBody>
          <a:bodyPr>
            <a:noAutofit/>
          </a:bodyPr>
          <a:lstStyle/>
          <a:p>
            <a:r>
              <a:rPr lang="lv-LV" sz="3200" dirty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Rīgas pirmsskolas izglītības iestāde «</a:t>
            </a:r>
            <a:r>
              <a:rPr lang="lv-LV" sz="3200" dirty="0" err="1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Dardedze</a:t>
            </a:r>
            <a:r>
              <a:rPr lang="lv-LV" sz="3200" dirty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»</a:t>
            </a:r>
          </a:p>
          <a:p>
            <a:r>
              <a:rPr lang="lv-LV" sz="2400" dirty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Iestādes vadītāja</a:t>
            </a:r>
          </a:p>
          <a:p>
            <a:r>
              <a:rPr lang="lv-LV" sz="3200" dirty="0" err="1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Irina</a:t>
            </a:r>
            <a:r>
              <a:rPr lang="lv-LV" sz="3200" dirty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lv-LV" sz="3200" dirty="0" err="1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Habarova</a:t>
            </a:r>
            <a:endParaRPr lang="lv-LV" sz="3200" dirty="0">
              <a:solidFill>
                <a:schemeClr val="tx2">
                  <a:satMod val="130000"/>
                </a:schemeClr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r>
              <a:rPr lang="lv-LV" sz="2400" dirty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Konsultācija</a:t>
            </a:r>
          </a:p>
          <a:p>
            <a:endParaRPr lang="lv-LV" sz="3200" dirty="0">
              <a:solidFill>
                <a:schemeClr val="tx2">
                  <a:satMod val="130000"/>
                </a:schemeClr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0768034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632" y="332656"/>
            <a:ext cx="7499176" cy="6349320"/>
          </a:xfrm>
        </p:spPr>
        <p:txBody>
          <a:bodyPr>
            <a:normAutofit fontScale="90000"/>
          </a:bodyPr>
          <a:lstStyle/>
          <a:p>
            <a:r>
              <a:rPr lang="lv-LV" sz="2000" dirty="0"/>
              <a:t>	</a:t>
            </a:r>
            <a:r>
              <a:rPr lang="lv-LV" sz="3100" cap="none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Cilvēka fiziskā un psihosociālā attīstība norit ciešā savstarpējā saistībā.</a:t>
            </a:r>
            <a:br>
              <a:rPr lang="lv-LV" sz="3100" cap="none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</a:br>
            <a:r>
              <a:rPr lang="lv-LV" sz="2000" cap="none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Psihosociālā attīstība saistīta: </a:t>
            </a:r>
            <a:br>
              <a:rPr lang="lv-LV" sz="2000" cap="none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</a:br>
            <a:r>
              <a:rPr lang="lv-LV" sz="2000" cap="none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1) ar galvas smadzeņu nobriešanu;</a:t>
            </a:r>
            <a:br>
              <a:rPr lang="lv-LV" sz="2000" cap="none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</a:br>
            <a:r>
              <a:rPr lang="lv-LV" sz="2000" cap="none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2) izziņas jeb kognitīvo attīstību (sajūtas, uztvere, iztēle, </a:t>
            </a:r>
            <a:br>
              <a:rPr lang="lv-LV" sz="2000" cap="none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</a:br>
            <a:r>
              <a:rPr lang="lv-LV" sz="2000" cap="none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domāšana, atmiņa);</a:t>
            </a:r>
            <a:br>
              <a:rPr lang="lv-LV" sz="2000" cap="none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</a:br>
            <a:r>
              <a:rPr lang="lv-LV" sz="2000" cap="none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3) emocionālo attīstību;</a:t>
            </a:r>
            <a:br>
              <a:rPr lang="lv-LV" sz="2000" cap="none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</a:br>
            <a:r>
              <a:rPr lang="lv-LV" sz="2000" cap="none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4) personības psihisko īpašību veidošanos (temperaments, spējas, raksturs, intereses, vajadzības);</a:t>
            </a:r>
            <a:br>
              <a:rPr lang="lv-LV" sz="2000" cap="none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</a:br>
            <a:r>
              <a:rPr lang="lv-LV" sz="2000" cap="none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5) izmaiņām voluntārajā stāvoklī (griba);</a:t>
            </a:r>
            <a:br>
              <a:rPr lang="lv-LV" sz="2000" cap="none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</a:br>
            <a:r>
              <a:rPr lang="lv-LV" sz="2000" cap="none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6) personības socializāciju (personība attīstās vidē, pārņemot iepriekšējo paaudžu pieredzi; tiek apgūtas zināšanas, prasmes, veidojas attieksmes, uzvedība, vērtību orientācija; bērns apgūst sociālās lomas).</a:t>
            </a:r>
            <a:br>
              <a:rPr lang="lv-LV" sz="2000" cap="none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</a:br>
            <a:r>
              <a:rPr lang="lv-LV" sz="2000" cap="none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Fiziski cilvēks nobriest jaunībā, bet psihiskā un sociālā attīstība dzīves laikā turpinās.</a:t>
            </a:r>
            <a:br>
              <a:rPr lang="lv-LV" sz="2000" cap="none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</a:br>
            <a:r>
              <a:rPr lang="lv-LV" sz="2000" cap="none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Attīstību ietekmē dažādi faktori:</a:t>
            </a:r>
            <a:br>
              <a:rPr lang="lv-LV" sz="2000" cap="none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</a:br>
            <a:r>
              <a:rPr lang="lv-LV" sz="2000" cap="none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endogēnie (iekšējie): iedzimtība, prenatālā un perinatālā perioda iespaidi; iekšējie nosacījumi, kas iegūti dzīves laikā;  </a:t>
            </a:r>
            <a:br>
              <a:rPr lang="lv-LV" sz="2000" cap="none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</a:br>
            <a:r>
              <a:rPr lang="lv-LV" sz="2000" cap="none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eksogēnie (ārējās vides): dabas faktori, sociālā vide, sociālekonomiskie apstākļi, personību socializējošie faktori.</a:t>
            </a:r>
            <a:br>
              <a:rPr lang="lv-LV" sz="2000" cap="none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</a:br>
            <a:endParaRPr lang="lv-LV" sz="2000" dirty="0"/>
          </a:p>
        </p:txBody>
      </p:sp>
    </p:spTree>
    <p:extLst>
      <p:ext uri="{BB962C8B-B14F-4D97-AF65-F5344CB8AC3E}">
        <p14:creationId xmlns:p14="http://schemas.microsoft.com/office/powerpoint/2010/main" val="13524854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1432659855"/>
              </p:ext>
            </p:extLst>
          </p:nvPr>
        </p:nvGraphicFramePr>
        <p:xfrm>
          <a:off x="1547664" y="296652"/>
          <a:ext cx="7152456" cy="62646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312589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3413055792"/>
              </p:ext>
            </p:extLst>
          </p:nvPr>
        </p:nvGraphicFramePr>
        <p:xfrm>
          <a:off x="1259632" y="260648"/>
          <a:ext cx="7416824" cy="63367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65534225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ulgrieži">
  <a:themeElements>
    <a:clrScheme name="Saulgrieži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aulgrieži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aulgrieži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ēma">
  <a:themeElements>
    <a:clrScheme name="Iestād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Iestād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estād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165</TotalTime>
  <Words>458</Words>
  <Application>Microsoft Office PowerPoint</Application>
  <PresentationFormat>Slaidrāde ekrānā (4:3)</PresentationFormat>
  <Paragraphs>19</Paragraphs>
  <Slides>4</Slides>
  <Notes>1</Notes>
  <HiddenSlides>0</HiddenSlides>
  <MMClips>0</MMClips>
  <ScaleCrop>false</ScaleCrop>
  <HeadingPairs>
    <vt:vector size="6" baseType="variant">
      <vt:variant>
        <vt:lpstr>Lietotie fonti</vt:lpstr>
      </vt:variant>
      <vt:variant>
        <vt:i4>4</vt:i4>
      </vt:variant>
      <vt:variant>
        <vt:lpstr>Dizains</vt:lpstr>
      </vt:variant>
      <vt:variant>
        <vt:i4>1</vt:i4>
      </vt:variant>
      <vt:variant>
        <vt:lpstr>Slaidu virsraksti</vt:lpstr>
      </vt:variant>
      <vt:variant>
        <vt:i4>4</vt:i4>
      </vt:variant>
    </vt:vector>
  </HeadingPairs>
  <TitlesOfParts>
    <vt:vector size="9" baseType="lpstr">
      <vt:lpstr>Calibri</vt:lpstr>
      <vt:lpstr>Gill Sans MT</vt:lpstr>
      <vt:lpstr>Verdana</vt:lpstr>
      <vt:lpstr>Wingdings 2</vt:lpstr>
      <vt:lpstr>Saulgrieži</vt:lpstr>
      <vt:lpstr>Bērni ar jauktiem attīstības traucējumiem un valodas attīstības traucējumiem </vt:lpstr>
      <vt:lpstr> Cilvēka fiziskā un psihosociālā attīstība norit ciešā savstarpējā saistībā. Psihosociālā attīstība saistīta:  1) ar galvas smadzeņu nobriešanu; 2) izziņas jeb kognitīvo attīstību (sajūtas, uztvere, iztēle,  domāšana, atmiņa); 3) emocionālo attīstību; 4) personības psihisko īpašību veidošanos (temperaments, spējas, raksturs, intereses, vajadzības); 5) izmaiņām voluntārajā stāvoklī (griba); 6) personības socializāciju (personība attīstās vidē, pārņemot iepriekšējo paaudžu pieredzi; tiek apgūtas zināšanas, prasmes, veidojas attieksmes, uzvedība, vērtību orientācija; bērns apgūst sociālās lomas). Fiziski cilvēks nobriest jaunībā, bet psihiskā un sociālā attīstība dzīves laikā turpinās. Attīstību ietekmē dažādi faktori: endogēnie (iekšējie): iedzimtība, prenatālā un perinatālā perioda iespaidi; iekšējie nosacījumi, kas iegūti dzīves laikā;   eksogēnie (ārējās vides): dabas faktori, sociālā vide, sociālekonomiskie apstākļi, personību socializējošie faktori. </vt:lpstr>
      <vt:lpstr>PowerPoint prezentācija</vt:lpstr>
      <vt:lpstr>PowerPoint prezentācija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Bērni ar jauktiem attīstības traucējumiem un valodas attīstības traucējumiem</dc:title>
  <dc:creator>Admins</dc:creator>
  <cp:lastModifiedBy>Irina Habarova</cp:lastModifiedBy>
  <cp:revision>23</cp:revision>
  <dcterms:created xsi:type="dcterms:W3CDTF">2013-03-12T06:37:36Z</dcterms:created>
  <dcterms:modified xsi:type="dcterms:W3CDTF">2022-10-14T08:52:17Z</dcterms:modified>
</cp:coreProperties>
</file>