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59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69" r:id="rId15"/>
    <p:sldId id="273" r:id="rId16"/>
    <p:sldId id="274" r:id="rId17"/>
    <p:sldId id="275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qu2TwyyJI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8t0VwxaC09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717032"/>
            <a:ext cx="7772400" cy="1296144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Segoe Print" pitchFamily="2" charset="0"/>
              </a:rPr>
              <a:t>5.</a:t>
            </a:r>
            <a:r>
              <a:rPr lang="lv-LV" sz="3200" b="1" dirty="0">
                <a:solidFill>
                  <a:schemeClr val="bg1"/>
                </a:solidFill>
                <a:latin typeface="Segoe Print" pitchFamily="2" charset="0"/>
              </a:rPr>
              <a:t>grupas</a:t>
            </a:r>
            <a:r>
              <a:rPr lang="en-US" sz="3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lv-LV" sz="3200" b="1" dirty="0">
                <a:solidFill>
                  <a:schemeClr val="bg1"/>
                </a:solidFill>
                <a:latin typeface="Segoe Print" pitchFamily="2" charset="0"/>
              </a:rPr>
              <a:t>pieredzes</a:t>
            </a:r>
            <a:r>
              <a:rPr lang="en-US" sz="3200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lv-LV" sz="3200" b="1" dirty="0">
                <a:solidFill>
                  <a:schemeClr val="bg1"/>
                </a:solidFill>
                <a:latin typeface="Segoe Print" pitchFamily="2" charset="0"/>
              </a:rPr>
              <a:t>stāsts</a:t>
            </a:r>
            <a:br>
              <a:rPr lang="lv-LV" sz="3200" b="1" dirty="0">
                <a:solidFill>
                  <a:schemeClr val="bg1"/>
                </a:solidFill>
                <a:latin typeface="Segoe Print" pitchFamily="2" charset="0"/>
              </a:rPr>
            </a:br>
            <a:r>
              <a:rPr lang="lv-LV" sz="3200" b="1" dirty="0">
                <a:solidFill>
                  <a:schemeClr val="bg1"/>
                </a:solidFill>
                <a:latin typeface="Segoe Print" pitchFamily="2" charset="0"/>
              </a:rPr>
              <a:t>2022.gads</a:t>
            </a:r>
            <a:endParaRPr lang="ru-RU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5429264"/>
            <a:ext cx="8643998" cy="1071570"/>
          </a:xfrm>
        </p:spPr>
        <p:txBody>
          <a:bodyPr>
            <a:noAutofit/>
          </a:bodyPr>
          <a:lstStyle/>
          <a:p>
            <a:r>
              <a:rPr lang="lv-LV" sz="5400" b="1" dirty="0">
                <a:solidFill>
                  <a:schemeClr val="bg1"/>
                </a:solidFill>
                <a:latin typeface="Segoe Print" pitchFamily="2" charset="0"/>
              </a:rPr>
              <a:t>Lomu spēle “Zoodārzs”</a:t>
            </a:r>
            <a:endParaRPr lang="ru-RU" sz="54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5697559"/>
          </a:xfrm>
        </p:spPr>
        <p:txBody>
          <a:bodyPr/>
          <a:lstStyle/>
          <a:p>
            <a:r>
              <a:rPr lang="lv-LV" sz="2600" b="1" dirty="0">
                <a:latin typeface="Segoe Print" pitchFamily="2" charset="0"/>
              </a:rPr>
              <a:t>Ar atgādnes palīdzību mācu bērnus veidot stāstu: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serz\Desktop\cba971c45cb547623b00e7f5b8a9f058.jp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7" y="1000109"/>
            <a:ext cx="7677564" cy="543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>
                <a:latin typeface="Segoe Print" pitchFamily="2" charset="0"/>
              </a:rPr>
              <a:t>Lomu spēle “Zoodārzs”</a:t>
            </a:r>
            <a:r>
              <a:rPr lang="en-US" dirty="0">
                <a:latin typeface="Segoe Print" pitchFamily="2" charset="0"/>
              </a:rPr>
              <a:t> </a:t>
            </a:r>
            <a:r>
              <a:rPr lang="lv-LV" dirty="0">
                <a:latin typeface="Segoe Print" pitchFamily="2" charset="0"/>
              </a:rPr>
              <a:t>vecākiem</a:t>
            </a:r>
            <a:r>
              <a:rPr lang="en-US" dirty="0">
                <a:latin typeface="Segoe Print" pitchFamily="2" charset="0"/>
              </a:rPr>
              <a:t> </a:t>
            </a:r>
            <a:r>
              <a:rPr lang="lv-LV" dirty="0">
                <a:latin typeface="Segoe Print" pitchFamily="2" charset="0"/>
              </a:rPr>
              <a:t>bērniem</a:t>
            </a:r>
          </a:p>
        </p:txBody>
      </p:sp>
      <p:pic>
        <p:nvPicPr>
          <p:cNvPr id="1026" name="Picture 2" descr="C:\Users\serz\Downloads\IMG_20220425_0830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6048522" cy="4525963"/>
          </a:xfrm>
          <a:prstGeom prst="rect">
            <a:avLst/>
          </a:prstGeom>
          <a:noFill/>
        </p:spPr>
      </p:pic>
      <p:pic>
        <p:nvPicPr>
          <p:cNvPr id="1027" name="Picture 3" descr="C:\Users\serz\Desktop\IMG_20220420_1229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5513" y="4286256"/>
            <a:ext cx="3438487" cy="25717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43636" y="2214554"/>
            <a:ext cx="30003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800" dirty="0">
                <a:latin typeface="Segoe Print" pitchFamily="2" charset="0"/>
              </a:rPr>
              <a:t>Atribūtu sagatavošana  spēlei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lv-LV" sz="3200" dirty="0">
                <a:latin typeface="Segoe Print" pitchFamily="2" charset="0"/>
              </a:rPr>
              <a:t>Sagatavošanas darbs</a:t>
            </a:r>
            <a:endParaRPr lang="ru-RU" sz="3200" dirty="0">
              <a:latin typeface="Segoe Print" pitchFamily="2" charset="0"/>
            </a:endParaRPr>
          </a:p>
        </p:txBody>
      </p:sp>
      <p:pic>
        <p:nvPicPr>
          <p:cNvPr id="2050" name="Picture 2" descr="C:\Users\serz\Desktop\1642320621_1-papik-pro-p-zoopark-klipart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04864"/>
            <a:ext cx="4218779" cy="285752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8664" y="928670"/>
            <a:ext cx="312923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erz\Downloads\IMG_20220420_122831.jpg"/>
          <p:cNvPicPr>
            <a:picLocks noChangeAspect="1" noChangeArrowheads="1"/>
          </p:cNvPicPr>
          <p:nvPr/>
        </p:nvPicPr>
        <p:blipFill>
          <a:blip r:embed="rId3" cstate="print"/>
          <a:srcRect t="32385"/>
          <a:stretch>
            <a:fillRect/>
          </a:stretch>
        </p:blipFill>
        <p:spPr bwMode="auto">
          <a:xfrm>
            <a:off x="285720" y="4572008"/>
            <a:ext cx="4094649" cy="20716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lv-LV" sz="3200" dirty="0">
                <a:latin typeface="Segoe Print" pitchFamily="2" charset="0"/>
              </a:rPr>
              <a:t>Situāciju izspēle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928670"/>
            <a:ext cx="4429156" cy="358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serz\Desktop\IMG_20220421_1012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482443"/>
            <a:ext cx="4314824" cy="3227919"/>
          </a:xfrm>
          <a:prstGeom prst="rect">
            <a:avLst/>
          </a:prstGeom>
          <a:noFill/>
        </p:spPr>
      </p:pic>
      <p:pic>
        <p:nvPicPr>
          <p:cNvPr id="3077" name="Picture 5" descr="C:\Users\serz\Downloads\IMG_20220420_122831.jpg"/>
          <p:cNvPicPr>
            <a:picLocks noChangeAspect="1" noChangeArrowheads="1"/>
          </p:cNvPicPr>
          <p:nvPr/>
        </p:nvPicPr>
        <p:blipFill>
          <a:blip r:embed="rId6" cstate="print"/>
          <a:srcRect l="71094" t="33295" b="25986"/>
          <a:stretch>
            <a:fillRect/>
          </a:stretch>
        </p:blipFill>
        <p:spPr bwMode="auto">
          <a:xfrm>
            <a:off x="5429256" y="1214422"/>
            <a:ext cx="1928794" cy="2033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lv-LV" dirty="0">
                <a:latin typeface="Segoe Print" pitchFamily="2" charset="0"/>
              </a:rPr>
              <a:t>Lomu spēle “Zoodārzs”</a:t>
            </a:r>
            <a:r>
              <a:rPr lang="en-US" dirty="0">
                <a:latin typeface="Segoe Print" pitchFamily="2" charset="0"/>
              </a:rPr>
              <a:t> </a:t>
            </a:r>
            <a:r>
              <a:rPr lang="lv-LV" dirty="0">
                <a:latin typeface="Segoe Print" pitchFamily="2" charset="0"/>
              </a:rPr>
              <a:t>jaunākiem</a:t>
            </a:r>
            <a:r>
              <a:rPr lang="en-US" dirty="0">
                <a:latin typeface="Segoe Print" pitchFamily="2" charset="0"/>
              </a:rPr>
              <a:t> </a:t>
            </a:r>
            <a:r>
              <a:rPr lang="lv-LV" dirty="0">
                <a:latin typeface="Segoe Print" pitchFamily="2" charset="0"/>
              </a:rPr>
              <a:t>bērniem</a:t>
            </a:r>
            <a:br>
              <a:rPr lang="lv-LV" dirty="0">
                <a:latin typeface="Segoe Print" pitchFamily="2" charset="0"/>
              </a:rPr>
            </a:br>
            <a:r>
              <a:rPr lang="lv-LV" dirty="0">
                <a:latin typeface="Segoe Print" pitchFamily="2" charset="0"/>
              </a:rPr>
              <a:t> </a:t>
            </a:r>
            <a:r>
              <a:rPr lang="lv-LV" sz="3600" dirty="0">
                <a:latin typeface="Segoe Print" pitchFamily="2" charset="0"/>
              </a:rPr>
              <a:t>Atribūtu sagatavošana  spēlei</a:t>
            </a:r>
            <a:endParaRPr lang="ru-RU" sz="3600" dirty="0"/>
          </a:p>
        </p:txBody>
      </p:sp>
      <p:pic>
        <p:nvPicPr>
          <p:cNvPr id="4098" name="Picture 2" descr="C:\Users\serz\Downloads\IMG_20220414_0900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703" t="11996" r="5703" b="5927"/>
          <a:stretch>
            <a:fillRect/>
          </a:stretch>
        </p:blipFill>
        <p:spPr bwMode="auto">
          <a:xfrm>
            <a:off x="357159" y="2007044"/>
            <a:ext cx="3687300" cy="4565228"/>
          </a:xfrm>
          <a:prstGeom prst="rect">
            <a:avLst/>
          </a:prstGeom>
          <a:noFill/>
        </p:spPr>
      </p:pic>
      <p:pic>
        <p:nvPicPr>
          <p:cNvPr id="4099" name="Picture 3" descr="C:\Users\serz\Downloads\IMG_20220414_090504.jpg"/>
          <p:cNvPicPr>
            <a:picLocks noChangeAspect="1" noChangeArrowheads="1"/>
          </p:cNvPicPr>
          <p:nvPr/>
        </p:nvPicPr>
        <p:blipFill>
          <a:blip r:embed="rId4" cstate="print"/>
          <a:srcRect l="6845" t="9375" r="17982" b="9375"/>
          <a:stretch>
            <a:fillRect/>
          </a:stretch>
        </p:blipFill>
        <p:spPr bwMode="auto">
          <a:xfrm>
            <a:off x="5000628" y="1952615"/>
            <a:ext cx="321471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lv-LV" dirty="0">
                <a:latin typeface="Segoe Print" pitchFamily="2" charset="0"/>
              </a:rPr>
              <a:t>Situāciju izspēle</a:t>
            </a:r>
            <a:endParaRPr lang="ru-RU" dirty="0"/>
          </a:p>
        </p:txBody>
      </p:sp>
      <p:pic>
        <p:nvPicPr>
          <p:cNvPr id="5123" name="Picture 3" descr="C:\Users\serz\Desktop\IMG-20220421-WA000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3857652" cy="5141050"/>
          </a:xfrm>
          <a:prstGeom prst="rect">
            <a:avLst/>
          </a:prstGeom>
          <a:noFill/>
        </p:spPr>
      </p:pic>
      <p:pic>
        <p:nvPicPr>
          <p:cNvPr id="5124" name="Picture 4" descr="C:\Users\serz\Desktop\IMG-20220421-WA00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952713"/>
            <a:ext cx="3623468" cy="4828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rz\Desktop\IMG-20220421-WA0036.jpg"/>
          <p:cNvPicPr>
            <a:picLocks noChangeAspect="1" noChangeArrowheads="1"/>
          </p:cNvPicPr>
          <p:nvPr/>
        </p:nvPicPr>
        <p:blipFill>
          <a:blip r:embed="rId3"/>
          <a:srcRect t="6799"/>
          <a:stretch>
            <a:fillRect/>
          </a:stretch>
        </p:blipFill>
        <p:spPr bwMode="auto">
          <a:xfrm>
            <a:off x="214283" y="642918"/>
            <a:ext cx="3000396" cy="3726717"/>
          </a:xfrm>
          <a:prstGeom prst="rect">
            <a:avLst/>
          </a:prstGeom>
          <a:noFill/>
        </p:spPr>
      </p:pic>
      <p:pic>
        <p:nvPicPr>
          <p:cNvPr id="6147" name="Picture 3" descr="C:\Users\serz\Desktop\IMG-20220421-WA00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642918"/>
            <a:ext cx="3033716" cy="4042998"/>
          </a:xfrm>
          <a:prstGeom prst="rect">
            <a:avLst/>
          </a:prstGeom>
          <a:noFill/>
        </p:spPr>
      </p:pic>
      <p:pic>
        <p:nvPicPr>
          <p:cNvPr id="6148" name="Picture 4" descr="C:\Users\serz\Desktop\IMG-20220421-WA0043.jpg"/>
          <p:cNvPicPr>
            <a:picLocks noChangeAspect="1" noChangeArrowheads="1"/>
          </p:cNvPicPr>
          <p:nvPr/>
        </p:nvPicPr>
        <p:blipFill>
          <a:blip r:embed="rId5"/>
          <a:srcRect t="14078" r="38394" b="28229"/>
          <a:stretch>
            <a:fillRect/>
          </a:stretch>
        </p:blipFill>
        <p:spPr bwMode="auto">
          <a:xfrm>
            <a:off x="2714612" y="2714620"/>
            <a:ext cx="3033717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087B4B-85C5-4915-8730-8CA0B2CEE1CB}"/>
              </a:ext>
            </a:extLst>
          </p:cNvPr>
          <p:cNvSpPr/>
          <p:nvPr/>
        </p:nvSpPr>
        <p:spPr>
          <a:xfrm>
            <a:off x="467544" y="4437112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Sagatavoja speciālais pedagogs Inga Seļivanova</a:t>
            </a:r>
          </a:p>
          <a:p>
            <a:pPr algn="ctr"/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Papildus iestādes fotogrāfijām prezentācijā izmantoti attēli </a:t>
            </a:r>
          </a:p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interneta resursiem </a:t>
            </a:r>
          </a:p>
          <a:p>
            <a:pPr algn="ctr"/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1928826"/>
          </a:xfrm>
        </p:spPr>
        <p:txBody>
          <a:bodyPr>
            <a:normAutofit/>
          </a:bodyPr>
          <a:lstStyle/>
          <a:p>
            <a:r>
              <a:rPr lang="lv-LV" sz="5400" b="1" dirty="0">
                <a:solidFill>
                  <a:schemeClr val="bg1"/>
                </a:solidFill>
                <a:latin typeface="Segoe Print" pitchFamily="2" charset="0"/>
              </a:rPr>
              <a:t>Paldies par uzmanību!</a:t>
            </a:r>
            <a:endParaRPr lang="ru-RU" sz="54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Segoe Print" pitchFamily="2" charset="0"/>
              </a:rPr>
              <a:t>Lomu spēle “Zoodārzs”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535785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lv-LV" b="1" dirty="0">
                <a:latin typeface="Segoe Print" pitchFamily="2" charset="0"/>
              </a:rPr>
              <a:t>Mērķis</a:t>
            </a:r>
            <a:r>
              <a:rPr lang="lv-LV" dirty="0">
                <a:latin typeface="Segoe Print" pitchFamily="2" charset="0"/>
              </a:rPr>
              <a:t>: </a:t>
            </a:r>
            <a:r>
              <a:rPr lang="en-US" dirty="0">
                <a:latin typeface="Segoe Print" pitchFamily="2" charset="0"/>
              </a:rPr>
              <a:t>Nostiprināt </a:t>
            </a:r>
            <a:r>
              <a:rPr lang="lv-LV" dirty="0">
                <a:latin typeface="Segoe Print" pitchFamily="2" charset="0"/>
              </a:rPr>
              <a:t>bērnu</a:t>
            </a:r>
            <a:r>
              <a:rPr lang="en-US" dirty="0">
                <a:latin typeface="Segoe Print" pitchFamily="2" charset="0"/>
              </a:rPr>
              <a:t> </a:t>
            </a:r>
            <a:r>
              <a:rPr lang="lv-LV" dirty="0">
                <a:latin typeface="Segoe Print" pitchFamily="2" charset="0"/>
              </a:rPr>
              <a:t>zināšanas</a:t>
            </a:r>
            <a:r>
              <a:rPr lang="en-US" dirty="0">
                <a:latin typeface="Segoe Print" pitchFamily="2" charset="0"/>
              </a:rPr>
              <a:t> par </a:t>
            </a:r>
            <a:r>
              <a:rPr lang="lv-LV" dirty="0">
                <a:latin typeface="Segoe Print" pitchFamily="2" charset="0"/>
              </a:rPr>
              <a:t>zoodārza</a:t>
            </a:r>
            <a:r>
              <a:rPr lang="en-US" dirty="0">
                <a:latin typeface="Segoe Print" pitchFamily="2" charset="0"/>
              </a:rPr>
              <a:t> </a:t>
            </a:r>
            <a:r>
              <a:rPr lang="lv-LV" dirty="0">
                <a:latin typeface="Segoe Print" pitchFamily="2" charset="0"/>
              </a:rPr>
              <a:t>pārstāvjiem</a:t>
            </a:r>
            <a:r>
              <a:rPr lang="en-US" dirty="0">
                <a:latin typeface="Segoe Print" pitchFamily="2" charset="0"/>
              </a:rPr>
              <a:t> un </a:t>
            </a:r>
            <a:r>
              <a:rPr lang="lv-LV" dirty="0">
                <a:latin typeface="Segoe Print" pitchFamily="2" charset="0"/>
              </a:rPr>
              <a:t>darbiniekiem</a:t>
            </a:r>
            <a:r>
              <a:rPr lang="en-US" dirty="0">
                <a:latin typeface="Segoe Print" pitchFamily="2" charset="0"/>
              </a:rPr>
              <a:t>, </a:t>
            </a:r>
            <a:r>
              <a:rPr lang="lv-LV" dirty="0">
                <a:latin typeface="Segoe Print" pitchFamily="2" charset="0"/>
              </a:rPr>
              <a:t>mācīt sadarboties un attīstīt spēles prasmes.</a:t>
            </a:r>
          </a:p>
          <a:p>
            <a:pPr algn="just"/>
            <a:endParaRPr lang="lv-LV" sz="1200" dirty="0">
              <a:latin typeface="Segoe Print" pitchFamily="2" charset="0"/>
            </a:endParaRPr>
          </a:p>
          <a:p>
            <a:pPr algn="just"/>
            <a:r>
              <a:rPr lang="lv-LV" b="1" dirty="0">
                <a:latin typeface="Segoe Print" pitchFamily="2" charset="0"/>
              </a:rPr>
              <a:t>Uzdevumi</a:t>
            </a:r>
            <a:r>
              <a:rPr lang="lv-LV" dirty="0">
                <a:latin typeface="Segoe Print" pitchFamily="2" charset="0"/>
              </a:rPr>
              <a:t>: Veicināt bērnu radošumu, balstoties uz iegūtajām zināšanām, n</a:t>
            </a:r>
            <a:r>
              <a:rPr lang="it-IT" dirty="0">
                <a:latin typeface="Segoe Print" pitchFamily="2" charset="0"/>
              </a:rPr>
              <a:t>ostiprināt spēju organizēt darba vietu</a:t>
            </a:r>
            <a:r>
              <a:rPr lang="lv-LV" dirty="0">
                <a:latin typeface="Segoe Print" pitchFamily="2" charset="0"/>
              </a:rPr>
              <a:t>;</a:t>
            </a:r>
          </a:p>
          <a:p>
            <a:pPr algn="just"/>
            <a:r>
              <a:rPr lang="lv-LV" dirty="0">
                <a:latin typeface="Segoe Print" pitchFamily="2" charset="0"/>
              </a:rPr>
              <a:t>Attīstīt spēju sadalīt spēles lomas un patstāvīgi risināt konfliktus, kas rodas spēles laikā;</a:t>
            </a:r>
          </a:p>
          <a:p>
            <a:pPr algn="just"/>
            <a:r>
              <a:rPr lang="lv-LV" dirty="0">
                <a:latin typeface="Segoe Print" pitchFamily="2" charset="0"/>
              </a:rPr>
              <a:t>Paplašināt vārdu krājumu pēc dotās tēmas un pilnveidot prasmi veidot teikumus un dialogu;</a:t>
            </a:r>
          </a:p>
          <a:p>
            <a:pPr algn="just"/>
            <a:r>
              <a:rPr lang="lv-LV" dirty="0">
                <a:latin typeface="Segoe Print" pitchFamily="2" charset="0"/>
              </a:rPr>
              <a:t>Audzināt mīlestību pret dzīvniekiem; mācīt izrādīt atbilstošas emocijas;</a:t>
            </a:r>
          </a:p>
          <a:p>
            <a:pPr algn="just"/>
            <a:r>
              <a:rPr lang="lv-LV" dirty="0">
                <a:latin typeface="Segoe Print" pitchFamily="2" charset="0"/>
              </a:rPr>
              <a:t>Mācīt ievērot draudzīgas attiecības.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lv-LV" dirty="0">
                <a:latin typeface="Segoe Print" pitchFamily="2" charset="0"/>
              </a:rPr>
              <a:t>Gatavošanās spēlei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495800" cy="5000660"/>
          </a:xfrm>
        </p:spPr>
        <p:txBody>
          <a:bodyPr>
            <a:normAutofit fontScale="92500" lnSpcReduction="10000"/>
          </a:bodyPr>
          <a:lstStyle/>
          <a:p>
            <a:r>
              <a:rPr lang="lv-LV" sz="2900" dirty="0">
                <a:latin typeface="Segoe Print" pitchFamily="2" charset="0"/>
              </a:rPr>
              <a:t>Literatūras lasīšana;</a:t>
            </a:r>
          </a:p>
          <a:p>
            <a:r>
              <a:rPr lang="lv-LV" sz="2900" dirty="0">
                <a:latin typeface="Segoe Print" pitchFamily="2" charset="0"/>
              </a:rPr>
              <a:t>Pārrunas par dzīvniekiem pēc ilustrācijam;</a:t>
            </a:r>
          </a:p>
          <a:p>
            <a:r>
              <a:rPr lang="lv-LV" sz="2900" dirty="0">
                <a:latin typeface="Segoe Print" pitchFamily="2" charset="0"/>
              </a:rPr>
              <a:t>Multfilmu skatīšanās par zoodārzu;</a:t>
            </a:r>
          </a:p>
          <a:p>
            <a:r>
              <a:rPr lang="lv-LV" sz="2900" dirty="0">
                <a:latin typeface="Segoe Print" pitchFamily="2" charset="0"/>
              </a:rPr>
              <a:t>Pārrunas par drošības noteikumiem zoodārzā;</a:t>
            </a:r>
          </a:p>
          <a:p>
            <a:r>
              <a:rPr lang="lv-LV" sz="2900" dirty="0">
                <a:latin typeface="Segoe Print" pitchFamily="2" charset="0"/>
              </a:rPr>
              <a:t>Pārrunas par profesijām, kuras ir saistīti ar zoodārzu;</a:t>
            </a:r>
          </a:p>
          <a:p>
            <a:endParaRPr lang="ru-RU" dirty="0"/>
          </a:p>
        </p:txBody>
      </p:sp>
      <p:pic>
        <p:nvPicPr>
          <p:cNvPr id="2050" name="Picture 2" descr="C:\Users\serz\Downloads\20220424_175440-COLL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357298"/>
            <a:ext cx="4568844" cy="4568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000496" cy="4714908"/>
          </a:xfrm>
        </p:spPr>
        <p:txBody>
          <a:bodyPr>
            <a:normAutofit/>
          </a:bodyPr>
          <a:lstStyle/>
          <a:p>
            <a:pPr algn="just"/>
            <a:r>
              <a:rPr lang="lv-LV" sz="2700" dirty="0">
                <a:latin typeface="Segoe Print" pitchFamily="2" charset="0"/>
              </a:rPr>
              <a:t>Didaktiskās spēles izspēlēšana;</a:t>
            </a:r>
          </a:p>
          <a:p>
            <a:pPr algn="just"/>
            <a:r>
              <a:rPr lang="lv-LV" sz="2700" dirty="0">
                <a:latin typeface="Segoe Print" pitchFamily="2" charset="0"/>
              </a:rPr>
              <a:t>Albuma “Zoodārzs” veidošana;</a:t>
            </a:r>
          </a:p>
          <a:p>
            <a:pPr algn="just"/>
            <a:r>
              <a:rPr lang="lv-LV" sz="2700" dirty="0">
                <a:latin typeface="Segoe Print" pitchFamily="2" charset="0"/>
              </a:rPr>
              <a:t>Biļešu izgatavošana;</a:t>
            </a:r>
          </a:p>
          <a:p>
            <a:pPr algn="just"/>
            <a:r>
              <a:rPr lang="lv-LV" sz="2700" dirty="0">
                <a:latin typeface="Segoe Print" pitchFamily="2" charset="0"/>
              </a:rPr>
              <a:t>Atribūtu sagatavošana  spēlei;</a:t>
            </a:r>
          </a:p>
        </p:txBody>
      </p:sp>
      <p:pic>
        <p:nvPicPr>
          <p:cNvPr id="3074" name="Picture 2" descr="C:\Users\serz\Downloads\20220424_180622-COLL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214422"/>
            <a:ext cx="4799084" cy="4799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299"/>
            <a:ext cx="4071934" cy="4357718"/>
          </a:xfrm>
        </p:spPr>
        <p:txBody>
          <a:bodyPr>
            <a:normAutofit/>
          </a:bodyPr>
          <a:lstStyle/>
          <a:p>
            <a:r>
              <a:rPr lang="lv-LV" sz="2700" dirty="0">
                <a:latin typeface="Segoe Print" pitchFamily="2" charset="0"/>
              </a:rPr>
              <a:t>Kustību spēles;</a:t>
            </a:r>
          </a:p>
          <a:p>
            <a:r>
              <a:rPr lang="lv-LV" sz="2700" dirty="0">
                <a:latin typeface="Segoe Print" pitchFamily="2" charset="0"/>
              </a:rPr>
              <a:t>Pirkstu un runas spēles;</a:t>
            </a:r>
          </a:p>
          <a:p>
            <a:r>
              <a:rPr lang="lv-LV" sz="2700" dirty="0">
                <a:latin typeface="Segoe Print" pitchFamily="2" charset="0"/>
              </a:rPr>
              <a:t>Mīklas minēšana;</a:t>
            </a:r>
          </a:p>
          <a:p>
            <a:pPr algn="just"/>
            <a:r>
              <a:rPr lang="lv-LV" sz="2700" dirty="0">
                <a:latin typeface="Segoe Print" pitchFamily="2" charset="0"/>
              </a:rPr>
              <a:t>Vizuālā un mākslas darbība (zīmēšana, veidošana, konstruēšana un t.t.)</a:t>
            </a:r>
          </a:p>
          <a:p>
            <a:endParaRPr lang="lv-LV" dirty="0"/>
          </a:p>
          <a:p>
            <a:endParaRPr lang="ru-RU" dirty="0"/>
          </a:p>
        </p:txBody>
      </p:sp>
      <p:pic>
        <p:nvPicPr>
          <p:cNvPr id="4098" name="Picture 2" descr="C:\Users\serz\Desktop\20220424_182730-COLL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098550"/>
            <a:ext cx="4786313" cy="4786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Segoe Print" pitchFamily="2" charset="0"/>
              </a:rPr>
              <a:t>Metodes un paņēmieni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429684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lv-LV" dirty="0">
                <a:latin typeface="Segoe Print" pitchFamily="2" charset="0"/>
              </a:rPr>
              <a:t>Ilustrācijas un grāmatas izpēte;</a:t>
            </a:r>
          </a:p>
          <a:p>
            <a:pPr algn="just"/>
            <a:r>
              <a:rPr lang="lv-LV" dirty="0">
                <a:latin typeface="Segoe Print" pitchFamily="2" charset="0"/>
              </a:rPr>
              <a:t>Pārrunas (ar jautājumu palīdzību); </a:t>
            </a:r>
          </a:p>
          <a:p>
            <a:pPr algn="just"/>
            <a:r>
              <a:rPr lang="lv-LV" dirty="0">
                <a:latin typeface="Segoe Print" pitchFamily="2" charset="0"/>
              </a:rPr>
              <a:t>Multfilmu vai prezentācijas skatīšana, apspriešana;</a:t>
            </a:r>
          </a:p>
          <a:p>
            <a:pPr algn="just"/>
            <a:r>
              <a:rPr lang="lv-LV" dirty="0">
                <a:latin typeface="Segoe Print" pitchFamily="2" charset="0"/>
              </a:rPr>
              <a:t>Kustību un pirkstu rotaļas;</a:t>
            </a:r>
          </a:p>
          <a:p>
            <a:pPr algn="just"/>
            <a:r>
              <a:rPr lang="lv-LV" dirty="0">
                <a:latin typeface="Segoe Print" pitchFamily="2" charset="0"/>
              </a:rPr>
              <a:t>Dziedāšana un dejošana;</a:t>
            </a:r>
          </a:p>
          <a:p>
            <a:pPr algn="just"/>
            <a:r>
              <a:rPr lang="lv-LV" dirty="0">
                <a:latin typeface="Segoe Print" pitchFamily="2" charset="0"/>
              </a:rPr>
              <a:t>Didaktiskās spēles izspēlēšana;</a:t>
            </a:r>
          </a:p>
          <a:p>
            <a:pPr algn="just"/>
            <a:r>
              <a:rPr lang="lv-LV" dirty="0">
                <a:latin typeface="Segoe Print" pitchFamily="2" charset="0"/>
              </a:rPr>
              <a:t>Situāciju izspēle;</a:t>
            </a:r>
          </a:p>
          <a:p>
            <a:pPr algn="just"/>
            <a:r>
              <a:rPr lang="lv-LV" dirty="0">
                <a:latin typeface="Segoe Print" pitchFamily="2" charset="0"/>
              </a:rPr>
              <a:t>Radošā darbība; </a:t>
            </a:r>
          </a:p>
          <a:p>
            <a:pPr algn="just"/>
            <a:r>
              <a:rPr lang="lv-LV" dirty="0">
                <a:latin typeface="Segoe Print" pitchFamily="2" charset="0"/>
              </a:rPr>
              <a:t>Komandas darbs.</a:t>
            </a:r>
          </a:p>
          <a:p>
            <a:pPr algn="just"/>
            <a:endParaRPr lang="lv-LV" dirty="0">
              <a:latin typeface="Segoe Print" pitchFamily="2" charset="0"/>
            </a:endParaRPr>
          </a:p>
          <a:p>
            <a:endParaRPr lang="lv-LV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lv-LV" dirty="0">
                <a:latin typeface="Segoe Print" pitchFamily="2" charset="0"/>
              </a:rPr>
              <a:t>Bērnu</a:t>
            </a:r>
            <a:r>
              <a:rPr lang="en-US" dirty="0">
                <a:latin typeface="Segoe Print" pitchFamily="2" charset="0"/>
              </a:rPr>
              <a:t> </a:t>
            </a:r>
            <a:r>
              <a:rPr lang="lv-LV" dirty="0">
                <a:latin typeface="Segoe Print" pitchFamily="2" charset="0"/>
              </a:rPr>
              <a:t>redzesloka</a:t>
            </a:r>
            <a:r>
              <a:rPr lang="en-US" dirty="0">
                <a:latin typeface="Segoe Print" pitchFamily="2" charset="0"/>
              </a:rPr>
              <a:t> </a:t>
            </a:r>
            <a:r>
              <a:rPr lang="lv-LV" dirty="0">
                <a:latin typeface="Segoe Print" pitchFamily="2" charset="0"/>
              </a:rPr>
              <a:t>paplašināšana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lv-LV" b="1" dirty="0">
                <a:latin typeface="Segoe Print" pitchFamily="2" charset="0"/>
              </a:rPr>
              <a:t>Mērķis</a:t>
            </a:r>
            <a:r>
              <a:rPr lang="lv-LV" dirty="0">
                <a:latin typeface="Segoe Print" pitchFamily="2" charset="0"/>
              </a:rPr>
              <a:t>: Paplašināt un aktivizēt vārdu krājumu pēc dotās tēmas rotaļdarbībā. (Piemēram: atkārtojam dzīvnieku un viņu mazuļu nosaukumus, nosaucam dzīvniekus pamazināmā formā, nosaucam dzīvnieku ķermeņa daļas, mācamies jaunus vārdus (</a:t>
            </a:r>
            <a:r>
              <a:rPr lang="ru-RU" dirty="0">
                <a:latin typeface="Segoe Print" pitchFamily="2" charset="0"/>
              </a:rPr>
              <a:t>вольер, хищники, травоядные) </a:t>
            </a:r>
            <a:r>
              <a:rPr lang="lv-LV" dirty="0">
                <a:latin typeface="Segoe Print" pitchFamily="2" charset="0"/>
              </a:rPr>
              <a:t>un t.t.)</a:t>
            </a:r>
            <a:endParaRPr lang="ru-RU" dirty="0">
              <a:latin typeface="Segoe Print" pitchFamily="2" charset="0"/>
            </a:endParaRPr>
          </a:p>
          <a:p>
            <a:pPr algn="just"/>
            <a:endParaRPr lang="lv-LV" sz="1200" dirty="0">
              <a:latin typeface="Segoe Print" pitchFamily="2" charset="0"/>
            </a:endParaRPr>
          </a:p>
          <a:p>
            <a:pPr algn="just"/>
            <a:r>
              <a:rPr lang="lv-LV" b="1" dirty="0">
                <a:latin typeface="Segoe Print" pitchFamily="2" charset="0"/>
              </a:rPr>
              <a:t>Rotaļdarbības:</a:t>
            </a:r>
            <a:r>
              <a:rPr lang="lv-LV" dirty="0">
                <a:latin typeface="Segoe Print" pitchFamily="2" charset="0"/>
              </a:rPr>
              <a:t> Skatoties prezentācijas pēc dotās tēmas, lasot grāmatas vai izpētot ilustrācijas, cenšos pievērst bērna uzmanību jauniem vārdiem, skaidroju to nozīmi.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/>
          </a:bodyPr>
          <a:lstStyle/>
          <a:p>
            <a:pPr algn="just"/>
            <a:r>
              <a:rPr lang="lv-LV" dirty="0">
                <a:latin typeface="Segoe Print" pitchFamily="2" charset="0"/>
              </a:rPr>
              <a:t>Vārdus, kurus skaidroju: </a:t>
            </a:r>
            <a:r>
              <a:rPr lang="ru-RU" dirty="0">
                <a:solidFill>
                  <a:srgbClr val="00B050"/>
                </a:solidFill>
                <a:latin typeface="Segoe Print" pitchFamily="2" charset="0"/>
              </a:rPr>
              <a:t>копыта, ласты, пасть, клыки, когти, грива, хобот, бивни, хищник, травоядные, цепкая, скользкий, косолапый, вольер, подстерегает, пасётся, щиплет.</a:t>
            </a:r>
          </a:p>
          <a:p>
            <a:pPr algn="just"/>
            <a:r>
              <a:rPr lang="lv-LV" b="1" dirty="0">
                <a:latin typeface="Segoe Print" pitchFamily="2" charset="0"/>
              </a:rPr>
              <a:t>Spēlējam spēles:</a:t>
            </a:r>
          </a:p>
          <a:p>
            <a:pPr algn="just"/>
            <a:r>
              <a:rPr lang="lv-LV" b="1" dirty="0">
                <a:latin typeface="Segoe Print" pitchFamily="2" charset="0"/>
              </a:rPr>
              <a:t>“Nosauc mīļi” </a:t>
            </a:r>
            <a:r>
              <a:rPr lang="lv-LV" sz="2800" dirty="0">
                <a:latin typeface="Segoe Print" pitchFamily="2" charset="0"/>
              </a:rPr>
              <a:t>(</a:t>
            </a:r>
            <a:r>
              <a:rPr lang="ru-RU" sz="2800" dirty="0">
                <a:latin typeface="Segoe Print" pitchFamily="2" charset="0"/>
              </a:rPr>
              <a:t>слон – слоник)</a:t>
            </a:r>
            <a:r>
              <a:rPr lang="lv-LV" dirty="0">
                <a:latin typeface="Segoe Print" pitchFamily="2" charset="0"/>
              </a:rPr>
              <a:t>,</a:t>
            </a:r>
            <a:endParaRPr lang="ru-RU" dirty="0">
              <a:latin typeface="Segoe Print" pitchFamily="2" charset="0"/>
            </a:endParaRPr>
          </a:p>
          <a:p>
            <a:pPr algn="just"/>
            <a:r>
              <a:rPr lang="lv-LV" b="1" dirty="0">
                <a:latin typeface="Segoe Print" pitchFamily="2" charset="0"/>
              </a:rPr>
              <a:t>“Saskaiti cik” </a:t>
            </a:r>
            <a:r>
              <a:rPr lang="lv-LV" sz="2800" dirty="0">
                <a:latin typeface="Segoe Print" pitchFamily="2" charset="0"/>
              </a:rPr>
              <a:t>(</a:t>
            </a:r>
            <a:r>
              <a:rPr lang="ru-RU" sz="2800" dirty="0">
                <a:latin typeface="Segoe Print" pitchFamily="2" charset="0"/>
              </a:rPr>
              <a:t>один лев, два льва, …пять львов),</a:t>
            </a:r>
          </a:p>
          <a:p>
            <a:pPr algn="just"/>
            <a:r>
              <a:rPr lang="lv-LV" b="1" dirty="0">
                <a:latin typeface="Segoe Print" pitchFamily="2" charset="0"/>
              </a:rPr>
              <a:t>“Apraksti kāds” </a:t>
            </a:r>
            <a:r>
              <a:rPr lang="lv-LV" sz="2800" dirty="0">
                <a:latin typeface="Segoe Print" pitchFamily="2" charset="0"/>
              </a:rPr>
              <a:t>(</a:t>
            </a:r>
            <a:r>
              <a:rPr lang="ru-RU" sz="2800" dirty="0">
                <a:latin typeface="Segoe Print" pitchFamily="2" charset="0"/>
              </a:rPr>
              <a:t>Слон (какой?) – большой, огромный, серый, сильный…)</a:t>
            </a:r>
          </a:p>
          <a:p>
            <a:pPr algn="just"/>
            <a:endParaRPr lang="lv-LV" sz="2800" dirty="0">
              <a:latin typeface="Segoe Print" pitchFamily="2" charset="0"/>
            </a:endParaRPr>
          </a:p>
          <a:p>
            <a:pPr algn="just"/>
            <a:endParaRPr lang="ru-RU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lv-LV" b="1" dirty="0">
                <a:latin typeface="Segoe Print" pitchFamily="2" charset="0"/>
              </a:rPr>
              <a:t>“Kas? Ko dara?”</a:t>
            </a:r>
            <a:r>
              <a:rPr lang="lv-LV" dirty="0">
                <a:latin typeface="Segoe Print" pitchFamily="2" charset="0"/>
              </a:rPr>
              <a:t> </a:t>
            </a:r>
            <a:r>
              <a:rPr lang="lv-LV" sz="2800" dirty="0">
                <a:latin typeface="Segoe Print" pitchFamily="2" charset="0"/>
              </a:rPr>
              <a:t>(</a:t>
            </a:r>
            <a:r>
              <a:rPr lang="ru-RU" sz="2800" dirty="0">
                <a:latin typeface="Segoe Print" pitchFamily="2" charset="0"/>
              </a:rPr>
              <a:t>лев – бегает, охотится, рычит…)</a:t>
            </a:r>
            <a:r>
              <a:rPr lang="ru-RU" dirty="0">
                <a:latin typeface="Segoe Print" pitchFamily="2" charset="0"/>
              </a:rPr>
              <a:t>,</a:t>
            </a:r>
          </a:p>
          <a:p>
            <a:pPr algn="just"/>
            <a:r>
              <a:rPr lang="lv-LV" b="1" dirty="0">
                <a:latin typeface="Segoe Print" pitchFamily="2" charset="0"/>
              </a:rPr>
              <a:t>“Ko jūs redzējāt zoodārzā?” </a:t>
            </a:r>
            <a:r>
              <a:rPr lang="lv-LV" sz="2800" dirty="0">
                <a:latin typeface="Segoe Print" pitchFamily="2" charset="0"/>
              </a:rPr>
              <a:t>(pedagogs rāda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lv-LV" sz="2800" dirty="0">
                <a:latin typeface="Segoe Print" pitchFamily="2" charset="0"/>
              </a:rPr>
              <a:t>attēlus vai rotaļlietas, bērni atbild: </a:t>
            </a:r>
            <a:r>
              <a:rPr lang="ru-RU" sz="2800" dirty="0">
                <a:latin typeface="Segoe Print" pitchFamily="2" charset="0"/>
              </a:rPr>
              <a:t>зебру,</a:t>
            </a:r>
            <a:r>
              <a:rPr lang="lv-LV" sz="2800" dirty="0">
                <a:latin typeface="Segoe Print" pitchFamily="2" charset="0"/>
              </a:rPr>
              <a:t> </a:t>
            </a:r>
            <a:r>
              <a:rPr lang="ru-RU" sz="2800" dirty="0">
                <a:latin typeface="Segoe Print" pitchFamily="2" charset="0"/>
              </a:rPr>
              <a:t>крокодила, слона…)</a:t>
            </a:r>
            <a:r>
              <a:rPr lang="ru-RU" dirty="0">
                <a:latin typeface="Segoe Print" pitchFamily="2" charset="0"/>
              </a:rPr>
              <a:t>,</a:t>
            </a:r>
            <a:endParaRPr lang="lv-LV" dirty="0">
              <a:latin typeface="Segoe Print" pitchFamily="2" charset="0"/>
            </a:endParaRPr>
          </a:p>
          <a:p>
            <a:pPr algn="just"/>
            <a:r>
              <a:rPr lang="lv-LV" b="1" dirty="0">
                <a:latin typeface="Segoe Print" pitchFamily="2" charset="0"/>
              </a:rPr>
              <a:t>“Atmini pēc apraksta”</a:t>
            </a:r>
            <a:r>
              <a:rPr lang="lv-LV" dirty="0">
                <a:latin typeface="Segoe Print" pitchFamily="2" charset="0"/>
              </a:rPr>
              <a:t> </a:t>
            </a:r>
            <a:r>
              <a:rPr lang="lv-LV" sz="2800" dirty="0">
                <a:latin typeface="Segoe Print" pitchFamily="2" charset="0"/>
              </a:rPr>
              <a:t>(</a:t>
            </a:r>
            <a:r>
              <a:rPr lang="ru-RU" sz="2800" dirty="0">
                <a:latin typeface="Segoe Print" pitchFamily="2" charset="0"/>
              </a:rPr>
              <a:t>вертлявая, длиннохвостая, лазает, срывает бананы…- обезьяна),</a:t>
            </a:r>
          </a:p>
          <a:p>
            <a:pPr algn="just"/>
            <a:endParaRPr lang="ru-RU" sz="1100" dirty="0">
              <a:latin typeface="Segoe Print" pitchFamily="2" charset="0"/>
            </a:endParaRPr>
          </a:p>
          <a:p>
            <a:pPr algn="just"/>
            <a:r>
              <a:rPr lang="lv-LV" b="1" dirty="0">
                <a:latin typeface="Segoe Print" pitchFamily="2" charset="0"/>
              </a:rPr>
              <a:t>Dzejoļi ar kustībam</a:t>
            </a:r>
            <a:r>
              <a:rPr lang="lv-LV" sz="2800" dirty="0">
                <a:latin typeface="Segoe Print" pitchFamily="2" charset="0"/>
              </a:rPr>
              <a:t>: “</a:t>
            </a:r>
            <a:r>
              <a:rPr lang="ru-RU" sz="2800" dirty="0">
                <a:latin typeface="Segoe Print" pitchFamily="2" charset="0"/>
              </a:rPr>
              <a:t>Весёлый зоопарк</a:t>
            </a:r>
            <a:r>
              <a:rPr lang="lv-LV" sz="2800" dirty="0">
                <a:latin typeface="Segoe Print" pitchFamily="2" charset="0"/>
              </a:rPr>
              <a:t>”, “</a:t>
            </a:r>
            <a:r>
              <a:rPr lang="ru-RU" sz="2800" dirty="0">
                <a:latin typeface="Segoe Print" pitchFamily="2" charset="0"/>
              </a:rPr>
              <a:t>У жирафа пятна, пятна…</a:t>
            </a:r>
            <a:r>
              <a:rPr lang="lv-LV" sz="2800" dirty="0">
                <a:latin typeface="Segoe Print" pitchFamily="2" charset="0"/>
              </a:rPr>
              <a:t>”</a:t>
            </a:r>
            <a:r>
              <a:rPr lang="ru-RU" sz="2800" dirty="0">
                <a:latin typeface="Segoe Print" pitchFamily="2" charset="0"/>
              </a:rPr>
              <a:t> (</a:t>
            </a:r>
            <a:r>
              <a:rPr lang="en-US" sz="2800" dirty="0">
                <a:latin typeface="Segoe Print" pitchFamily="2" charset="0"/>
                <a:hlinkClick r:id="rId3"/>
              </a:rPr>
              <a:t>https://www.youtube.com/watch?v=9qu2TwyyJII</a:t>
            </a:r>
            <a:r>
              <a:rPr lang="ru-RU" sz="2800" dirty="0">
                <a:latin typeface="Segoe Print" pitchFamily="2" charset="0"/>
              </a:rPr>
              <a:t>) , </a:t>
            </a:r>
            <a:r>
              <a:rPr lang="lv-LV" sz="2800" dirty="0">
                <a:latin typeface="Segoe Print" pitchFamily="2" charset="0"/>
              </a:rPr>
              <a:t>“</a:t>
            </a:r>
            <a:r>
              <a:rPr lang="ru-RU" sz="2800" dirty="0">
                <a:latin typeface="Segoe Print" pitchFamily="2" charset="0"/>
              </a:rPr>
              <a:t>Чудесное превращение</a:t>
            </a:r>
            <a:r>
              <a:rPr lang="lv-LV" sz="2800" dirty="0">
                <a:latin typeface="Segoe Print" pitchFamily="2" charset="0"/>
              </a:rPr>
              <a:t>”</a:t>
            </a:r>
            <a:r>
              <a:rPr lang="ru-RU" sz="2800" dirty="0">
                <a:latin typeface="Segoe Print" pitchFamily="2" charset="0"/>
              </a:rPr>
              <a:t>, </a:t>
            </a:r>
            <a:r>
              <a:rPr lang="lv-LV" sz="2800" dirty="0">
                <a:latin typeface="Segoe Print" pitchFamily="2" charset="0"/>
              </a:rPr>
              <a:t>“</a:t>
            </a:r>
            <a:r>
              <a:rPr lang="ru-RU" sz="2800" dirty="0">
                <a:latin typeface="Segoe Print" pitchFamily="2" charset="0"/>
              </a:rPr>
              <a:t>Мы идём сегодня в парк</a:t>
            </a:r>
            <a:r>
              <a:rPr lang="lv-LV" sz="2800" dirty="0">
                <a:latin typeface="Segoe Print" pitchFamily="2" charset="0"/>
              </a:rPr>
              <a:t>”</a:t>
            </a:r>
            <a:r>
              <a:rPr lang="ru-RU" sz="2800" dirty="0">
                <a:latin typeface="Segoe Print" pitchFamily="2" charset="0"/>
              </a:rPr>
              <a:t>, </a:t>
            </a:r>
            <a:r>
              <a:rPr lang="ru-RU" sz="2800" dirty="0" err="1">
                <a:latin typeface="Segoe Print" pitchFamily="2" charset="0"/>
              </a:rPr>
              <a:t>Кукутики</a:t>
            </a:r>
            <a:r>
              <a:rPr lang="ru-RU" sz="2800" dirty="0">
                <a:latin typeface="Segoe Print" pitchFamily="2" charset="0"/>
              </a:rPr>
              <a:t> – Зоопарк (</a:t>
            </a:r>
            <a:r>
              <a:rPr lang="en-US" sz="2800" dirty="0">
                <a:latin typeface="Segoe Print" pitchFamily="2" charset="0"/>
                <a:hlinkClick r:id="rId4"/>
              </a:rPr>
              <a:t>https://www.youtube.com/watch?v=8t0VwxaC09Y</a:t>
            </a:r>
            <a:r>
              <a:rPr lang="ru-RU" sz="2800" dirty="0">
                <a:latin typeface="Segoe Print" pitchFamily="2" charset="0"/>
              </a:rPr>
              <a:t>)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552</Words>
  <Application>Microsoft Office PowerPoint</Application>
  <PresentationFormat>Slaidrāde ekrānā (4:3)</PresentationFormat>
  <Paragraphs>61</Paragraphs>
  <Slides>18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18</vt:i4>
      </vt:variant>
    </vt:vector>
  </HeadingPairs>
  <TitlesOfParts>
    <vt:vector size="23" baseType="lpstr">
      <vt:lpstr>Arial</vt:lpstr>
      <vt:lpstr>Calibri</vt:lpstr>
      <vt:lpstr>Segoe Print</vt:lpstr>
      <vt:lpstr>Times New Roman</vt:lpstr>
      <vt:lpstr>Тема Office</vt:lpstr>
      <vt:lpstr>5.grupas pieredzes stāsts 2022.gads</vt:lpstr>
      <vt:lpstr>Lomu spēle “Zoodārzs”</vt:lpstr>
      <vt:lpstr>Gatavošanās spēlei</vt:lpstr>
      <vt:lpstr>PowerPoint prezentācija</vt:lpstr>
      <vt:lpstr>PowerPoint prezentācija</vt:lpstr>
      <vt:lpstr>Metodes un paņēmieni</vt:lpstr>
      <vt:lpstr>Bērnu redzesloka paplašināšana</vt:lpstr>
      <vt:lpstr>PowerPoint prezentācija</vt:lpstr>
      <vt:lpstr>PowerPoint prezentācija</vt:lpstr>
      <vt:lpstr>PowerPoint prezentācija</vt:lpstr>
      <vt:lpstr>Lomu spēle “Zoodārzs” vecākiem bērniem</vt:lpstr>
      <vt:lpstr>Sagatavošanas darbs</vt:lpstr>
      <vt:lpstr>Situāciju izspēle</vt:lpstr>
      <vt:lpstr>Lomu spēle “Zoodārzs” jaunākiem bērniem  Atribūtu sagatavošana  spēlei</vt:lpstr>
      <vt:lpstr>Situāciju izspēle</vt:lpstr>
      <vt:lpstr>PowerPoint prezentācija</vt:lpstr>
      <vt:lpstr>PowerPoint prezentācija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serz</dc:creator>
  <cp:lastModifiedBy>Irina Habarova</cp:lastModifiedBy>
  <cp:revision>100</cp:revision>
  <dcterms:created xsi:type="dcterms:W3CDTF">2022-04-24T09:49:00Z</dcterms:created>
  <dcterms:modified xsi:type="dcterms:W3CDTF">2022-10-14T07:29:38Z</dcterms:modified>
</cp:coreProperties>
</file>